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3" r:id="rId1"/>
  </p:sldMasterIdLst>
  <p:notesMasterIdLst>
    <p:notesMasterId r:id="rId68"/>
  </p:notesMasterIdLst>
  <p:sldIdLst>
    <p:sldId id="256" r:id="rId2"/>
    <p:sldId id="257" r:id="rId3"/>
    <p:sldId id="258" r:id="rId4"/>
    <p:sldId id="260" r:id="rId5"/>
    <p:sldId id="259" r:id="rId6"/>
    <p:sldId id="311" r:id="rId7"/>
    <p:sldId id="261" r:id="rId8"/>
    <p:sldId id="262" r:id="rId9"/>
    <p:sldId id="264" r:id="rId10"/>
    <p:sldId id="285" r:id="rId11"/>
    <p:sldId id="287" r:id="rId12"/>
    <p:sldId id="288" r:id="rId13"/>
    <p:sldId id="289" r:id="rId14"/>
    <p:sldId id="290" r:id="rId15"/>
    <p:sldId id="302" r:id="rId16"/>
    <p:sldId id="303" r:id="rId17"/>
    <p:sldId id="305" r:id="rId18"/>
    <p:sldId id="304" r:id="rId19"/>
    <p:sldId id="306" r:id="rId20"/>
    <p:sldId id="263" r:id="rId21"/>
    <p:sldId id="284" r:id="rId22"/>
    <p:sldId id="283" r:id="rId23"/>
    <p:sldId id="265" r:id="rId24"/>
    <p:sldId id="266" r:id="rId25"/>
    <p:sldId id="267" r:id="rId26"/>
    <p:sldId id="268" r:id="rId27"/>
    <p:sldId id="328" r:id="rId28"/>
    <p:sldId id="269" r:id="rId29"/>
    <p:sldId id="323" r:id="rId30"/>
    <p:sldId id="316" r:id="rId31"/>
    <p:sldId id="324" r:id="rId32"/>
    <p:sldId id="325" r:id="rId33"/>
    <p:sldId id="294" r:id="rId34"/>
    <p:sldId id="326" r:id="rId35"/>
    <p:sldId id="295" r:id="rId36"/>
    <p:sldId id="307" r:id="rId37"/>
    <p:sldId id="308" r:id="rId38"/>
    <p:sldId id="296" r:id="rId39"/>
    <p:sldId id="270" r:id="rId40"/>
    <p:sldId id="271" r:id="rId41"/>
    <p:sldId id="298" r:id="rId42"/>
    <p:sldId id="291" r:id="rId43"/>
    <p:sldId id="299" r:id="rId44"/>
    <p:sldId id="272" r:id="rId45"/>
    <p:sldId id="273" r:id="rId46"/>
    <p:sldId id="318" r:id="rId47"/>
    <p:sldId id="315" r:id="rId48"/>
    <p:sldId id="319" r:id="rId49"/>
    <p:sldId id="317" r:id="rId50"/>
    <p:sldId id="274" r:id="rId51"/>
    <p:sldId id="275" r:id="rId52"/>
    <p:sldId id="309" r:id="rId53"/>
    <p:sldId id="310" r:id="rId54"/>
    <p:sldId id="276" r:id="rId55"/>
    <p:sldId id="300" r:id="rId56"/>
    <p:sldId id="277" r:id="rId57"/>
    <p:sldId id="278" r:id="rId58"/>
    <p:sldId id="279" r:id="rId59"/>
    <p:sldId id="301" r:id="rId60"/>
    <p:sldId id="280" r:id="rId61"/>
    <p:sldId id="320" r:id="rId62"/>
    <p:sldId id="321" r:id="rId63"/>
    <p:sldId id="327" r:id="rId64"/>
    <p:sldId id="322" r:id="rId65"/>
    <p:sldId id="281" r:id="rId66"/>
    <p:sldId id="28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8972"/>
    <p:restoredTop sz="94624"/>
  </p:normalViewPr>
  <p:slideViewPr>
    <p:cSldViewPr snapToGrid="0" snapToObjects="1">
      <p:cViewPr>
        <p:scale>
          <a:sx n="68" d="100"/>
          <a:sy n="68" d="100"/>
        </p:scale>
        <p:origin x="-48" y="-7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3C3259-DD99-4329-9CD2-BDBEA61BDDC5}" type="datetimeFigureOut">
              <a:rPr lang="en-US" altLang="zh-CN"/>
              <a:t>5/3/2017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8C6B59-0657-48D4-AA63-E06501C4F525}" type="slidenum">
              <a:rPr lang="en-US" altLang="zh-CN"/>
              <a:t>‹#›</a:t>
            </a:fld>
            <a:endParaRPr lang="zh-CN" altLang="en-US"/>
          </a:p>
        </p:txBody>
      </p:sp>
    </p:spTree>
    <p:extLst>
      <p:ext uri="{BB962C8B-B14F-4D97-AF65-F5344CB8AC3E}">
        <p14:creationId xmlns:p14="http://schemas.microsoft.com/office/powerpoint/2010/main" val="832064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rPr>
              <a:t>Sheng starts </a:t>
            </a:r>
          </a:p>
        </p:txBody>
      </p:sp>
      <p:sp>
        <p:nvSpPr>
          <p:cNvPr id="4" name="灯片编号占位符 3"/>
          <p:cNvSpPr>
            <a:spLocks noGrp="1"/>
          </p:cNvSpPr>
          <p:nvPr>
            <p:ph type="sldNum" sz="quarter" idx="10"/>
          </p:nvPr>
        </p:nvSpPr>
        <p:spPr/>
        <p:txBody>
          <a:bodyPr/>
          <a:lstStyle/>
          <a:p>
            <a:fld id="{4C8C6B59-0657-48D4-AA63-E06501C4F525}" type="slidenum">
              <a:rPr lang="en-US" altLang="zh-CN"/>
              <a:t>1</a:t>
            </a:fld>
            <a:endParaRPr lang="zh-CN" altLang="en-US"/>
          </a:p>
        </p:txBody>
      </p:sp>
    </p:spTree>
    <p:extLst>
      <p:ext uri="{BB962C8B-B14F-4D97-AF65-F5344CB8AC3E}">
        <p14:creationId xmlns:p14="http://schemas.microsoft.com/office/powerpoint/2010/main" val="5508235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10</a:t>
            </a:fld>
            <a:endParaRPr lang="zh-CN" altLang="en-US"/>
          </a:p>
        </p:txBody>
      </p:sp>
    </p:spTree>
    <p:extLst>
      <p:ext uri="{BB962C8B-B14F-4D97-AF65-F5344CB8AC3E}">
        <p14:creationId xmlns:p14="http://schemas.microsoft.com/office/powerpoint/2010/main" val="285874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11</a:t>
            </a:fld>
            <a:endParaRPr lang="zh-CN" altLang="en-US"/>
          </a:p>
        </p:txBody>
      </p:sp>
    </p:spTree>
    <p:extLst>
      <p:ext uri="{BB962C8B-B14F-4D97-AF65-F5344CB8AC3E}">
        <p14:creationId xmlns:p14="http://schemas.microsoft.com/office/powerpoint/2010/main" val="36480358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rPr>
              <a:t>Sheng </a:t>
            </a:r>
          </a:p>
        </p:txBody>
      </p:sp>
      <p:sp>
        <p:nvSpPr>
          <p:cNvPr id="4" name="灯片编号占位符 3"/>
          <p:cNvSpPr>
            <a:spLocks noGrp="1"/>
          </p:cNvSpPr>
          <p:nvPr>
            <p:ph type="sldNum" sz="quarter" idx="10"/>
          </p:nvPr>
        </p:nvSpPr>
        <p:spPr/>
        <p:txBody>
          <a:bodyPr/>
          <a:lstStyle/>
          <a:p>
            <a:fld id="{4C8C6B59-0657-48D4-AA63-E06501C4F525}" type="slidenum">
              <a:rPr lang="en-US" altLang="zh-CN"/>
              <a:t>12</a:t>
            </a:fld>
            <a:endParaRPr lang="zh-CN" altLang="en-US"/>
          </a:p>
        </p:txBody>
      </p:sp>
    </p:spTree>
    <p:extLst>
      <p:ext uri="{BB962C8B-B14F-4D97-AF65-F5344CB8AC3E}">
        <p14:creationId xmlns:p14="http://schemas.microsoft.com/office/powerpoint/2010/main" val="27570577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13</a:t>
            </a:fld>
            <a:endParaRPr lang="zh-CN" altLang="en-US"/>
          </a:p>
        </p:txBody>
      </p:sp>
    </p:spTree>
    <p:extLst>
      <p:ext uri="{BB962C8B-B14F-4D97-AF65-F5344CB8AC3E}">
        <p14:creationId xmlns:p14="http://schemas.microsoft.com/office/powerpoint/2010/main" val="280755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14</a:t>
            </a:fld>
            <a:endParaRPr lang="zh-CN" altLang="en-US"/>
          </a:p>
        </p:txBody>
      </p:sp>
    </p:spTree>
    <p:extLst>
      <p:ext uri="{BB962C8B-B14F-4D97-AF65-F5344CB8AC3E}">
        <p14:creationId xmlns:p14="http://schemas.microsoft.com/office/powerpoint/2010/main" val="1396847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15</a:t>
            </a:fld>
            <a:endParaRPr lang="zh-CN" altLang="en-US"/>
          </a:p>
        </p:txBody>
      </p:sp>
    </p:spTree>
    <p:extLst>
      <p:ext uri="{BB962C8B-B14F-4D97-AF65-F5344CB8AC3E}">
        <p14:creationId xmlns:p14="http://schemas.microsoft.com/office/powerpoint/2010/main" val="3669049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16</a:t>
            </a:fld>
            <a:endParaRPr lang="zh-CN" altLang="en-US"/>
          </a:p>
        </p:txBody>
      </p:sp>
    </p:spTree>
    <p:extLst>
      <p:ext uri="{BB962C8B-B14F-4D97-AF65-F5344CB8AC3E}">
        <p14:creationId xmlns:p14="http://schemas.microsoft.com/office/powerpoint/2010/main" val="2591484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17</a:t>
            </a:fld>
            <a:endParaRPr lang="zh-CN" altLang="en-US"/>
          </a:p>
        </p:txBody>
      </p:sp>
    </p:spTree>
    <p:extLst>
      <p:ext uri="{BB962C8B-B14F-4D97-AF65-F5344CB8AC3E}">
        <p14:creationId xmlns:p14="http://schemas.microsoft.com/office/powerpoint/2010/main" val="727265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18</a:t>
            </a:fld>
            <a:endParaRPr lang="zh-CN" altLang="en-US"/>
          </a:p>
        </p:txBody>
      </p:sp>
    </p:spTree>
    <p:extLst>
      <p:ext uri="{BB962C8B-B14F-4D97-AF65-F5344CB8AC3E}">
        <p14:creationId xmlns:p14="http://schemas.microsoft.com/office/powerpoint/2010/main" val="4282084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19</a:t>
            </a:fld>
            <a:endParaRPr lang="zh-CN" altLang="en-US"/>
          </a:p>
        </p:txBody>
      </p:sp>
    </p:spTree>
    <p:extLst>
      <p:ext uri="{BB962C8B-B14F-4D97-AF65-F5344CB8AC3E}">
        <p14:creationId xmlns:p14="http://schemas.microsoft.com/office/powerpoint/2010/main" val="1423866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2</a:t>
            </a:fld>
            <a:endParaRPr lang="zh-CN" altLang="en-US"/>
          </a:p>
        </p:txBody>
      </p:sp>
    </p:spTree>
    <p:extLst>
      <p:ext uri="{BB962C8B-B14F-4D97-AF65-F5344CB8AC3E}">
        <p14:creationId xmlns:p14="http://schemas.microsoft.com/office/powerpoint/2010/main" val="13892414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20</a:t>
            </a:fld>
            <a:endParaRPr lang="zh-CN" altLang="en-US"/>
          </a:p>
        </p:txBody>
      </p:sp>
    </p:spTree>
    <p:extLst>
      <p:ext uri="{BB962C8B-B14F-4D97-AF65-F5344CB8AC3E}">
        <p14:creationId xmlns:p14="http://schemas.microsoft.com/office/powerpoint/2010/main" val="9441715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21</a:t>
            </a:fld>
            <a:endParaRPr lang="zh-CN" altLang="en-US"/>
          </a:p>
        </p:txBody>
      </p:sp>
    </p:spTree>
    <p:extLst>
      <p:ext uri="{BB962C8B-B14F-4D97-AF65-F5344CB8AC3E}">
        <p14:creationId xmlns:p14="http://schemas.microsoft.com/office/powerpoint/2010/main" val="2965396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22</a:t>
            </a:fld>
            <a:endParaRPr lang="zh-CN" altLang="en-US"/>
          </a:p>
        </p:txBody>
      </p:sp>
    </p:spTree>
    <p:extLst>
      <p:ext uri="{BB962C8B-B14F-4D97-AF65-F5344CB8AC3E}">
        <p14:creationId xmlns:p14="http://schemas.microsoft.com/office/powerpoint/2010/main" val="1927892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23</a:t>
            </a:fld>
            <a:endParaRPr lang="zh-CN" altLang="en-US"/>
          </a:p>
        </p:txBody>
      </p:sp>
    </p:spTree>
    <p:extLst>
      <p:ext uri="{BB962C8B-B14F-4D97-AF65-F5344CB8AC3E}">
        <p14:creationId xmlns:p14="http://schemas.microsoft.com/office/powerpoint/2010/main" val="561653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24</a:t>
            </a:fld>
            <a:endParaRPr lang="zh-CN" altLang="en-US"/>
          </a:p>
        </p:txBody>
      </p:sp>
    </p:spTree>
    <p:extLst>
      <p:ext uri="{BB962C8B-B14F-4D97-AF65-F5344CB8AC3E}">
        <p14:creationId xmlns:p14="http://schemas.microsoft.com/office/powerpoint/2010/main" val="1786776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25</a:t>
            </a:fld>
            <a:endParaRPr lang="zh-CN" altLang="en-US"/>
          </a:p>
        </p:txBody>
      </p:sp>
    </p:spTree>
    <p:extLst>
      <p:ext uri="{BB962C8B-B14F-4D97-AF65-F5344CB8AC3E}">
        <p14:creationId xmlns:p14="http://schemas.microsoft.com/office/powerpoint/2010/main" val="926389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26</a:t>
            </a:fld>
            <a:endParaRPr lang="zh-CN" altLang="en-US"/>
          </a:p>
        </p:txBody>
      </p:sp>
    </p:spTree>
    <p:extLst>
      <p:ext uri="{BB962C8B-B14F-4D97-AF65-F5344CB8AC3E}">
        <p14:creationId xmlns:p14="http://schemas.microsoft.com/office/powerpoint/2010/main" val="1387844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C8C6B59-0657-48D4-AA63-E06501C4F525}" type="slidenum">
              <a:rPr lang="en-US" altLang="zh-CN"/>
              <a:t>‹#›</a:t>
            </a:fld>
            <a:endParaRPr lang="zh-CN" altLang="en-US"/>
          </a:p>
        </p:txBody>
      </p:sp>
    </p:spTree>
    <p:extLst>
      <p:ext uri="{BB962C8B-B14F-4D97-AF65-F5344CB8AC3E}">
        <p14:creationId xmlns:p14="http://schemas.microsoft.com/office/powerpoint/2010/main" val="2131850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27</a:t>
            </a:fld>
            <a:endParaRPr lang="zh-CN" altLang="en-US"/>
          </a:p>
        </p:txBody>
      </p:sp>
    </p:spTree>
    <p:extLst>
      <p:ext uri="{BB962C8B-B14F-4D97-AF65-F5344CB8AC3E}">
        <p14:creationId xmlns:p14="http://schemas.microsoft.com/office/powerpoint/2010/main" val="3031867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28</a:t>
            </a:fld>
            <a:endParaRPr lang="zh-CN" altLang="en-US"/>
          </a:p>
        </p:txBody>
      </p:sp>
    </p:spTree>
    <p:extLst>
      <p:ext uri="{BB962C8B-B14F-4D97-AF65-F5344CB8AC3E}">
        <p14:creationId xmlns:p14="http://schemas.microsoft.com/office/powerpoint/2010/main" val="1073869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3</a:t>
            </a:fld>
            <a:endParaRPr lang="zh-CN" altLang="en-US"/>
          </a:p>
        </p:txBody>
      </p:sp>
    </p:spTree>
    <p:extLst>
      <p:ext uri="{BB962C8B-B14F-4D97-AF65-F5344CB8AC3E}">
        <p14:creationId xmlns:p14="http://schemas.microsoft.com/office/powerpoint/2010/main" val="30289536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29</a:t>
            </a:fld>
            <a:endParaRPr lang="zh-CN" altLang="en-US"/>
          </a:p>
        </p:txBody>
      </p:sp>
    </p:spTree>
    <p:extLst>
      <p:ext uri="{BB962C8B-B14F-4D97-AF65-F5344CB8AC3E}">
        <p14:creationId xmlns:p14="http://schemas.microsoft.com/office/powerpoint/2010/main" val="29322399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31</a:t>
            </a:fld>
            <a:endParaRPr lang="zh-CN" altLang="en-US"/>
          </a:p>
        </p:txBody>
      </p:sp>
    </p:spTree>
    <p:extLst>
      <p:ext uri="{BB962C8B-B14F-4D97-AF65-F5344CB8AC3E}">
        <p14:creationId xmlns:p14="http://schemas.microsoft.com/office/powerpoint/2010/main" val="3569042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32</a:t>
            </a:fld>
            <a:endParaRPr lang="zh-CN" altLang="en-US"/>
          </a:p>
        </p:txBody>
      </p:sp>
    </p:spTree>
    <p:extLst>
      <p:ext uri="{BB962C8B-B14F-4D97-AF65-F5344CB8AC3E}">
        <p14:creationId xmlns:p14="http://schemas.microsoft.com/office/powerpoint/2010/main" val="23663429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34</a:t>
            </a:fld>
            <a:endParaRPr lang="zh-CN" altLang="en-US"/>
          </a:p>
        </p:txBody>
      </p:sp>
    </p:spTree>
    <p:extLst>
      <p:ext uri="{BB962C8B-B14F-4D97-AF65-F5344CB8AC3E}">
        <p14:creationId xmlns:p14="http://schemas.microsoft.com/office/powerpoint/2010/main" val="17537331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35</a:t>
            </a:fld>
            <a:endParaRPr lang="zh-CN" altLang="en-US"/>
          </a:p>
        </p:txBody>
      </p:sp>
    </p:spTree>
    <p:extLst>
      <p:ext uri="{BB962C8B-B14F-4D97-AF65-F5344CB8AC3E}">
        <p14:creationId xmlns:p14="http://schemas.microsoft.com/office/powerpoint/2010/main" val="183786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36</a:t>
            </a:fld>
            <a:endParaRPr lang="zh-CN" altLang="en-US"/>
          </a:p>
        </p:txBody>
      </p:sp>
    </p:spTree>
    <p:extLst>
      <p:ext uri="{BB962C8B-B14F-4D97-AF65-F5344CB8AC3E}">
        <p14:creationId xmlns:p14="http://schemas.microsoft.com/office/powerpoint/2010/main" val="38778279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37</a:t>
            </a:fld>
            <a:endParaRPr lang="zh-CN" altLang="en-US"/>
          </a:p>
        </p:txBody>
      </p:sp>
    </p:spTree>
    <p:extLst>
      <p:ext uri="{BB962C8B-B14F-4D97-AF65-F5344CB8AC3E}">
        <p14:creationId xmlns:p14="http://schemas.microsoft.com/office/powerpoint/2010/main" val="4281509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38</a:t>
            </a:fld>
            <a:endParaRPr lang="zh-CN" altLang="en-US"/>
          </a:p>
        </p:txBody>
      </p:sp>
    </p:spTree>
    <p:extLst>
      <p:ext uri="{BB962C8B-B14F-4D97-AF65-F5344CB8AC3E}">
        <p14:creationId xmlns:p14="http://schemas.microsoft.com/office/powerpoint/2010/main" val="26744222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39</a:t>
            </a:fld>
            <a:endParaRPr lang="zh-CN" altLang="en-US"/>
          </a:p>
        </p:txBody>
      </p:sp>
    </p:spTree>
    <p:extLst>
      <p:ext uri="{BB962C8B-B14F-4D97-AF65-F5344CB8AC3E}">
        <p14:creationId xmlns:p14="http://schemas.microsoft.com/office/powerpoint/2010/main" val="3333213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40</a:t>
            </a:fld>
            <a:endParaRPr lang="zh-CN" altLang="en-US"/>
          </a:p>
        </p:txBody>
      </p:sp>
    </p:spTree>
    <p:extLst>
      <p:ext uri="{BB962C8B-B14F-4D97-AF65-F5344CB8AC3E}">
        <p14:creationId xmlns:p14="http://schemas.microsoft.com/office/powerpoint/2010/main" val="329598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4</a:t>
            </a:fld>
            <a:endParaRPr lang="zh-CN" altLang="en-US"/>
          </a:p>
        </p:txBody>
      </p:sp>
    </p:spTree>
    <p:extLst>
      <p:ext uri="{BB962C8B-B14F-4D97-AF65-F5344CB8AC3E}">
        <p14:creationId xmlns:p14="http://schemas.microsoft.com/office/powerpoint/2010/main" val="20398404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41</a:t>
            </a:fld>
            <a:endParaRPr lang="zh-CN" altLang="en-US"/>
          </a:p>
        </p:txBody>
      </p:sp>
    </p:spTree>
    <p:extLst>
      <p:ext uri="{BB962C8B-B14F-4D97-AF65-F5344CB8AC3E}">
        <p14:creationId xmlns:p14="http://schemas.microsoft.com/office/powerpoint/2010/main" val="31617951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42</a:t>
            </a:fld>
            <a:endParaRPr lang="zh-CN" altLang="en-US"/>
          </a:p>
        </p:txBody>
      </p:sp>
    </p:spTree>
    <p:extLst>
      <p:ext uri="{BB962C8B-B14F-4D97-AF65-F5344CB8AC3E}">
        <p14:creationId xmlns:p14="http://schemas.microsoft.com/office/powerpoint/2010/main" val="4351415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43</a:t>
            </a:fld>
            <a:endParaRPr lang="zh-CN" altLang="en-US"/>
          </a:p>
        </p:txBody>
      </p:sp>
    </p:spTree>
    <p:extLst>
      <p:ext uri="{BB962C8B-B14F-4D97-AF65-F5344CB8AC3E}">
        <p14:creationId xmlns:p14="http://schemas.microsoft.com/office/powerpoint/2010/main" val="14219309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44</a:t>
            </a:fld>
            <a:endParaRPr lang="zh-CN" altLang="en-US"/>
          </a:p>
        </p:txBody>
      </p:sp>
    </p:spTree>
    <p:extLst>
      <p:ext uri="{BB962C8B-B14F-4D97-AF65-F5344CB8AC3E}">
        <p14:creationId xmlns:p14="http://schemas.microsoft.com/office/powerpoint/2010/main" val="32042955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45</a:t>
            </a:fld>
            <a:endParaRPr lang="zh-CN" altLang="en-US"/>
          </a:p>
        </p:txBody>
      </p:sp>
    </p:spTree>
    <p:extLst>
      <p:ext uri="{BB962C8B-B14F-4D97-AF65-F5344CB8AC3E}">
        <p14:creationId xmlns:p14="http://schemas.microsoft.com/office/powerpoint/2010/main" val="247547327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46</a:t>
            </a:fld>
            <a:endParaRPr lang="zh-CN" altLang="en-US"/>
          </a:p>
        </p:txBody>
      </p:sp>
    </p:spTree>
    <p:extLst>
      <p:ext uri="{BB962C8B-B14F-4D97-AF65-F5344CB8AC3E}">
        <p14:creationId xmlns:p14="http://schemas.microsoft.com/office/powerpoint/2010/main" val="33527257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47</a:t>
            </a:fld>
            <a:endParaRPr lang="zh-CN" altLang="en-US"/>
          </a:p>
        </p:txBody>
      </p:sp>
    </p:spTree>
    <p:extLst>
      <p:ext uri="{BB962C8B-B14F-4D97-AF65-F5344CB8AC3E}">
        <p14:creationId xmlns:p14="http://schemas.microsoft.com/office/powerpoint/2010/main" val="31031909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48</a:t>
            </a:fld>
            <a:endParaRPr lang="zh-CN" altLang="en-US"/>
          </a:p>
        </p:txBody>
      </p:sp>
    </p:spTree>
    <p:extLst>
      <p:ext uri="{BB962C8B-B14F-4D97-AF65-F5344CB8AC3E}">
        <p14:creationId xmlns:p14="http://schemas.microsoft.com/office/powerpoint/2010/main" val="14197749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49</a:t>
            </a:fld>
            <a:endParaRPr lang="zh-CN" altLang="en-US"/>
          </a:p>
        </p:txBody>
      </p:sp>
    </p:spTree>
    <p:extLst>
      <p:ext uri="{BB962C8B-B14F-4D97-AF65-F5344CB8AC3E}">
        <p14:creationId xmlns:p14="http://schemas.microsoft.com/office/powerpoint/2010/main" val="1802974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50</a:t>
            </a:fld>
            <a:endParaRPr lang="zh-CN" altLang="en-US"/>
          </a:p>
        </p:txBody>
      </p:sp>
    </p:spTree>
    <p:extLst>
      <p:ext uri="{BB962C8B-B14F-4D97-AF65-F5344CB8AC3E}">
        <p14:creationId xmlns:p14="http://schemas.microsoft.com/office/powerpoint/2010/main" val="34610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5</a:t>
            </a:fld>
            <a:endParaRPr lang="zh-CN" altLang="en-US"/>
          </a:p>
        </p:txBody>
      </p:sp>
    </p:spTree>
    <p:extLst>
      <p:ext uri="{BB962C8B-B14F-4D97-AF65-F5344CB8AC3E}">
        <p14:creationId xmlns:p14="http://schemas.microsoft.com/office/powerpoint/2010/main" val="24819423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51</a:t>
            </a:fld>
            <a:endParaRPr lang="zh-CN" altLang="en-US"/>
          </a:p>
        </p:txBody>
      </p:sp>
    </p:spTree>
    <p:extLst>
      <p:ext uri="{BB962C8B-B14F-4D97-AF65-F5344CB8AC3E}">
        <p14:creationId xmlns:p14="http://schemas.microsoft.com/office/powerpoint/2010/main" val="269706064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52</a:t>
            </a:fld>
            <a:endParaRPr lang="zh-CN" altLang="en-US"/>
          </a:p>
        </p:txBody>
      </p:sp>
    </p:spTree>
    <p:extLst>
      <p:ext uri="{BB962C8B-B14F-4D97-AF65-F5344CB8AC3E}">
        <p14:creationId xmlns:p14="http://schemas.microsoft.com/office/powerpoint/2010/main" val="38243726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53</a:t>
            </a:fld>
            <a:endParaRPr lang="zh-CN" altLang="en-US"/>
          </a:p>
        </p:txBody>
      </p:sp>
    </p:spTree>
    <p:extLst>
      <p:ext uri="{BB962C8B-B14F-4D97-AF65-F5344CB8AC3E}">
        <p14:creationId xmlns:p14="http://schemas.microsoft.com/office/powerpoint/2010/main" val="20155590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54</a:t>
            </a:fld>
            <a:endParaRPr lang="zh-CN" altLang="en-US"/>
          </a:p>
        </p:txBody>
      </p:sp>
    </p:spTree>
    <p:extLst>
      <p:ext uri="{BB962C8B-B14F-4D97-AF65-F5344CB8AC3E}">
        <p14:creationId xmlns:p14="http://schemas.microsoft.com/office/powerpoint/2010/main" val="5053505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55</a:t>
            </a:fld>
            <a:endParaRPr lang="zh-CN" altLang="en-US"/>
          </a:p>
        </p:txBody>
      </p:sp>
    </p:spTree>
    <p:extLst>
      <p:ext uri="{BB962C8B-B14F-4D97-AF65-F5344CB8AC3E}">
        <p14:creationId xmlns:p14="http://schemas.microsoft.com/office/powerpoint/2010/main" val="2804530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Technician working 5hr at 20$/</a:t>
            </a:r>
            <a:r>
              <a:rPr lang="en-US" altLang="zh-CN" dirty="0" err="1"/>
              <a:t>hr</a:t>
            </a:r>
            <a:endParaRPr lang="en-US" altLang="zh-CN" dirty="0"/>
          </a:p>
          <a:p>
            <a:r>
              <a:rPr lang="en-US" altLang="zh-CN" dirty="0"/>
              <a:t>$50 for real lock and metal </a:t>
            </a:r>
          </a:p>
          <a:p>
            <a:r>
              <a:rPr lang="en-US" altLang="zh-CN" dirty="0"/>
              <a:t>Additional reduced costs when bulk ordering</a:t>
            </a:r>
            <a:endParaRPr lang="zh-CN" altLang="en-US" dirty="0"/>
          </a:p>
        </p:txBody>
      </p:sp>
      <p:sp>
        <p:nvSpPr>
          <p:cNvPr id="4" name="灯片编号占位符 3"/>
          <p:cNvSpPr>
            <a:spLocks noGrp="1"/>
          </p:cNvSpPr>
          <p:nvPr>
            <p:ph type="sldNum" sz="quarter" idx="10"/>
          </p:nvPr>
        </p:nvSpPr>
        <p:spPr/>
        <p:txBody>
          <a:bodyPr/>
          <a:lstStyle/>
          <a:p>
            <a:fld id="{4C8C6B59-0657-48D4-AA63-E06501C4F525}" type="slidenum">
              <a:rPr lang="en-US" altLang="zh-CN"/>
              <a:t>56</a:t>
            </a:fld>
            <a:endParaRPr lang="zh-CN" altLang="en-US"/>
          </a:p>
        </p:txBody>
      </p:sp>
    </p:spTree>
    <p:extLst>
      <p:ext uri="{BB962C8B-B14F-4D97-AF65-F5344CB8AC3E}">
        <p14:creationId xmlns:p14="http://schemas.microsoft.com/office/powerpoint/2010/main" val="3327107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57</a:t>
            </a:fld>
            <a:endParaRPr lang="zh-CN" altLang="en-US"/>
          </a:p>
        </p:txBody>
      </p:sp>
    </p:spTree>
    <p:extLst>
      <p:ext uri="{BB962C8B-B14F-4D97-AF65-F5344CB8AC3E}">
        <p14:creationId xmlns:p14="http://schemas.microsoft.com/office/powerpoint/2010/main" val="28815711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58</a:t>
            </a:fld>
            <a:endParaRPr lang="zh-CN" altLang="en-US"/>
          </a:p>
        </p:txBody>
      </p:sp>
    </p:spTree>
    <p:extLst>
      <p:ext uri="{BB962C8B-B14F-4D97-AF65-F5344CB8AC3E}">
        <p14:creationId xmlns:p14="http://schemas.microsoft.com/office/powerpoint/2010/main" val="23306328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59</a:t>
            </a:fld>
            <a:endParaRPr lang="zh-CN" altLang="en-US"/>
          </a:p>
        </p:txBody>
      </p:sp>
    </p:spTree>
    <p:extLst>
      <p:ext uri="{BB962C8B-B14F-4D97-AF65-F5344CB8AC3E}">
        <p14:creationId xmlns:p14="http://schemas.microsoft.com/office/powerpoint/2010/main" val="4773723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60</a:t>
            </a:fld>
            <a:endParaRPr lang="zh-CN" altLang="en-US"/>
          </a:p>
        </p:txBody>
      </p:sp>
    </p:spTree>
    <p:extLst>
      <p:ext uri="{BB962C8B-B14F-4D97-AF65-F5344CB8AC3E}">
        <p14:creationId xmlns:p14="http://schemas.microsoft.com/office/powerpoint/2010/main" val="532824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6</a:t>
            </a:fld>
            <a:endParaRPr lang="zh-CN" altLang="en-US"/>
          </a:p>
        </p:txBody>
      </p:sp>
    </p:spTree>
    <p:extLst>
      <p:ext uri="{BB962C8B-B14F-4D97-AF65-F5344CB8AC3E}">
        <p14:creationId xmlns:p14="http://schemas.microsoft.com/office/powerpoint/2010/main" val="9266767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61</a:t>
            </a:fld>
            <a:endParaRPr lang="zh-CN" altLang="en-US"/>
          </a:p>
        </p:txBody>
      </p:sp>
    </p:spTree>
    <p:extLst>
      <p:ext uri="{BB962C8B-B14F-4D97-AF65-F5344CB8AC3E}">
        <p14:creationId xmlns:p14="http://schemas.microsoft.com/office/powerpoint/2010/main" val="5759858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62</a:t>
            </a:fld>
            <a:endParaRPr lang="zh-CN" altLang="en-US"/>
          </a:p>
        </p:txBody>
      </p:sp>
    </p:spTree>
    <p:extLst>
      <p:ext uri="{BB962C8B-B14F-4D97-AF65-F5344CB8AC3E}">
        <p14:creationId xmlns:p14="http://schemas.microsoft.com/office/powerpoint/2010/main" val="5759858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63</a:t>
            </a:fld>
            <a:endParaRPr lang="zh-CN" altLang="en-US"/>
          </a:p>
        </p:txBody>
      </p:sp>
    </p:spTree>
    <p:extLst>
      <p:ext uri="{BB962C8B-B14F-4D97-AF65-F5344CB8AC3E}">
        <p14:creationId xmlns:p14="http://schemas.microsoft.com/office/powerpoint/2010/main" val="25534675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rPr>
              <a:t>Sheng </a:t>
            </a:r>
          </a:p>
        </p:txBody>
      </p:sp>
      <p:sp>
        <p:nvSpPr>
          <p:cNvPr id="4" name="灯片编号占位符 3"/>
          <p:cNvSpPr>
            <a:spLocks noGrp="1"/>
          </p:cNvSpPr>
          <p:nvPr>
            <p:ph type="sldNum" sz="quarter" idx="10"/>
          </p:nvPr>
        </p:nvSpPr>
        <p:spPr/>
        <p:txBody>
          <a:bodyPr/>
          <a:lstStyle/>
          <a:p>
            <a:fld id="{4C8C6B59-0657-48D4-AA63-E06501C4F525}" type="slidenum">
              <a:rPr lang="en-US" altLang="zh-CN"/>
              <a:t>64</a:t>
            </a:fld>
            <a:endParaRPr lang="zh-CN" altLang="en-US"/>
          </a:p>
        </p:txBody>
      </p:sp>
    </p:spTree>
    <p:extLst>
      <p:ext uri="{BB962C8B-B14F-4D97-AF65-F5344CB8AC3E}">
        <p14:creationId xmlns:p14="http://schemas.microsoft.com/office/powerpoint/2010/main" val="704332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ea typeface="等线"/>
              </a:rPr>
              <a:t>Sheng ends</a:t>
            </a:r>
          </a:p>
        </p:txBody>
      </p:sp>
      <p:sp>
        <p:nvSpPr>
          <p:cNvPr id="4" name="灯片编号占位符 3"/>
          <p:cNvSpPr>
            <a:spLocks noGrp="1"/>
          </p:cNvSpPr>
          <p:nvPr>
            <p:ph type="sldNum" sz="quarter" idx="10"/>
          </p:nvPr>
        </p:nvSpPr>
        <p:spPr/>
        <p:txBody>
          <a:bodyPr/>
          <a:lstStyle/>
          <a:p>
            <a:fld id="{4C8C6B59-0657-48D4-AA63-E06501C4F525}" type="slidenum">
              <a:rPr lang="en-US" altLang="zh-CN"/>
              <a:t>7</a:t>
            </a:fld>
            <a:endParaRPr lang="zh-CN" altLang="en-US"/>
          </a:p>
        </p:txBody>
      </p:sp>
    </p:spTree>
    <p:extLst>
      <p:ext uri="{BB962C8B-B14F-4D97-AF65-F5344CB8AC3E}">
        <p14:creationId xmlns:p14="http://schemas.microsoft.com/office/powerpoint/2010/main" val="1666897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8</a:t>
            </a:fld>
            <a:endParaRPr lang="zh-CN" altLang="en-US"/>
          </a:p>
        </p:txBody>
      </p:sp>
    </p:spTree>
    <p:extLst>
      <p:ext uri="{BB962C8B-B14F-4D97-AF65-F5344CB8AC3E}">
        <p14:creationId xmlns:p14="http://schemas.microsoft.com/office/powerpoint/2010/main" val="3144216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8C6B59-0657-48D4-AA63-E06501C4F525}" type="slidenum">
              <a:rPr lang="en-US" altLang="zh-CN"/>
              <a:t>9</a:t>
            </a:fld>
            <a:endParaRPr lang="zh-CN" altLang="en-US"/>
          </a:p>
        </p:txBody>
      </p:sp>
    </p:spTree>
    <p:extLst>
      <p:ext uri="{BB962C8B-B14F-4D97-AF65-F5344CB8AC3E}">
        <p14:creationId xmlns:p14="http://schemas.microsoft.com/office/powerpoint/2010/main" val="1557865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AAD347D-5ACD-4C99-B74B-A9C85AD731AF}" type="datetimeFigureOut">
              <a:rPr lang="en-US" smtClean="0"/>
              <a:t>5/3/2017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909534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52563869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0935717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759870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330920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5/3/2017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03483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AD347D-5ACD-4C99-B74B-A9C85AD731AF}" type="datetimeFigureOut">
              <a:rPr lang="en-US" smtClean="0"/>
              <a:t>5/3/2017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31132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3242174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499676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53258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796027F-7875-4030-9381-8BD8C4F21935}" type="datetimeFigureOut">
              <a:rPr lang="en-US" smtClean="0"/>
              <a:t>5/3/2017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05892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540539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5/3/2017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74633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5/3/2017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623670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5/3/2017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62618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27774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5/3/2017</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32415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AAD347D-5ACD-4C99-B74B-A9C85AD731AF}" type="datetimeFigureOut">
              <a:rPr lang="en-US" smtClean="0"/>
              <a:t>5/3/2017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661595310"/>
      </p:ext>
    </p:extLst>
  </p:cSld>
  <p:clrMap bg1="dk1" tx1="lt1" bg2="dk2" tx2="lt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19" r:id="rId16"/>
    <p:sldLayoutId id="2147483820"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3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4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59903" y="4032800"/>
            <a:ext cx="9144000" cy="1641490"/>
          </a:xfrm>
        </p:spPr>
        <p:txBody>
          <a:bodyPr>
            <a:normAutofit/>
          </a:bodyPr>
          <a:lstStyle/>
          <a:p>
            <a:r>
              <a:rPr lang="en-US" sz="5400" b="1" dirty="0"/>
              <a:t>Solar Powered Phone Charging Station</a:t>
            </a:r>
            <a:endParaRPr lang="en-US" sz="5400" dirty="0"/>
          </a:p>
        </p:txBody>
      </p:sp>
      <p:sp>
        <p:nvSpPr>
          <p:cNvPr id="3" name="Subtitle 2"/>
          <p:cNvSpPr>
            <a:spLocks noGrp="1"/>
          </p:cNvSpPr>
          <p:nvPr>
            <p:ph type="subTitle" idx="1"/>
          </p:nvPr>
        </p:nvSpPr>
        <p:spPr>
          <a:xfrm>
            <a:off x="2923783" y="1516189"/>
            <a:ext cx="9113729" cy="1780356"/>
          </a:xfrm>
        </p:spPr>
        <p:txBody>
          <a:bodyPr>
            <a:noAutofit/>
          </a:bodyPr>
          <a:lstStyle/>
          <a:p>
            <a:r>
              <a:rPr lang="en-US" sz="1100" dirty="0">
                <a:latin typeface="Arial" panose="020B0604020202020204" pitchFamily="34" charset="0"/>
                <a:cs typeface="Arial" panose="020B0604020202020204" pitchFamily="34" charset="0"/>
              </a:rPr>
              <a:t>ECE 4970W – Department of Electrical and Computer Engineering</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Trevor Oistad, B.S. Electrical Engineering </a:t>
            </a:r>
          </a:p>
          <a:p>
            <a:r>
              <a:rPr lang="en-US" sz="1100" dirty="0">
                <a:latin typeface="Arial" panose="020B0604020202020204" pitchFamily="34" charset="0"/>
                <a:cs typeface="Arial" panose="020B0604020202020204" pitchFamily="34" charset="0"/>
              </a:rPr>
              <a:t>Sheng Ma, B.S. Electrical Engineering </a:t>
            </a:r>
          </a:p>
          <a:p>
            <a:r>
              <a:rPr lang="en-US" sz="1100" dirty="0">
                <a:latin typeface="Arial" panose="020B0604020202020204" pitchFamily="34" charset="0"/>
                <a:cs typeface="Arial" panose="020B0604020202020204" pitchFamily="34" charset="0"/>
              </a:rPr>
              <a:t>Michael Brown, B.S. Computer Engineering</a:t>
            </a:r>
          </a:p>
          <a:p>
            <a:r>
              <a:rPr lang="en-US" sz="1100" dirty="0">
                <a:latin typeface="Arial" panose="020B0604020202020204" pitchFamily="34" charset="0"/>
                <a:cs typeface="Arial" panose="020B0604020202020204" pitchFamily="34" charset="0"/>
              </a:rPr>
              <a:t>Michael Miller, B.S. Computer Engineering</a:t>
            </a:r>
          </a:p>
          <a:p>
            <a:endParaRPr lang="en-US" sz="1100" dirty="0">
              <a:latin typeface="Arial" panose="020B0604020202020204" pitchFamily="34" charset="0"/>
              <a:cs typeface="Arial" panose="020B0604020202020204" pitchFamily="34" charset="0"/>
            </a:endParaRPr>
          </a:p>
          <a:p>
            <a:r>
              <a:rPr lang="en-US" sz="1100" dirty="0">
                <a:latin typeface="Arial" panose="020B0604020202020204" pitchFamily="34" charset="0"/>
                <a:cs typeface="Arial" panose="020B0604020202020204" pitchFamily="34" charset="0"/>
              </a:rPr>
              <a:t>Dr. Robert O’Connell PhD, PE</a:t>
            </a:r>
            <a:r>
              <a:rPr lang="en-US" sz="1100">
                <a:latin typeface="Arial" panose="020B0604020202020204" pitchFamily="34" charset="0"/>
                <a:cs typeface="Arial" panose="020B0604020202020204" pitchFamily="34" charset="0"/>
              </a:rPr>
              <a:t>, </a:t>
            </a:r>
            <a:r>
              <a:rPr lang="en-US" sz="1100" i="1">
                <a:latin typeface="Arial" panose="020B0604020202020204" pitchFamily="34" charset="0"/>
                <a:cs typeface="Arial" panose="020B0604020202020204" pitchFamily="34" charset="0"/>
              </a:rPr>
              <a:t>Kemper </a:t>
            </a:r>
            <a:r>
              <a:rPr lang="en-US" sz="1100" i="1" dirty="0">
                <a:latin typeface="Arial" panose="020B0604020202020204" pitchFamily="34" charset="0"/>
                <a:cs typeface="Arial" panose="020B0604020202020204" pitchFamily="34" charset="0"/>
              </a:rPr>
              <a:t>Fellow</a:t>
            </a:r>
          </a:p>
          <a:p>
            <a:r>
              <a:rPr lang="en-US" sz="1100" i="1" dirty="0">
                <a:latin typeface="Arial" panose="020B0604020202020204" pitchFamily="34" charset="0"/>
                <a:cs typeface="Arial" panose="020B0604020202020204" pitchFamily="34" charset="0"/>
              </a:rPr>
              <a:t>Department of Electrical and Computer Engineering, University Missouri</a:t>
            </a:r>
          </a:p>
          <a:p>
            <a:endParaRPr lang="en-US" sz="1100" dirty="0">
              <a:latin typeface="Arial" panose="020B0604020202020204" pitchFamily="34" charset="0"/>
              <a:cs typeface="Arial" panose="020B0604020202020204" pitchFamily="34" charset="0"/>
            </a:endParaRPr>
          </a:p>
          <a:p>
            <a:endParaRPr lang="en-US" sz="1100" dirty="0"/>
          </a:p>
        </p:txBody>
      </p:sp>
      <p:pic>
        <p:nvPicPr>
          <p:cNvPr id="4" name="Picture 3"/>
          <p:cNvPicPr>
            <a:picLocks noChangeAspect="1"/>
          </p:cNvPicPr>
          <p:nvPr/>
        </p:nvPicPr>
        <p:blipFill>
          <a:blip r:embed="rId3"/>
          <a:stretch>
            <a:fillRect/>
          </a:stretch>
        </p:blipFill>
        <p:spPr>
          <a:xfrm>
            <a:off x="2923783" y="5791021"/>
            <a:ext cx="6431881" cy="1066979"/>
          </a:xfrm>
          <a:prstGeom prst="rect">
            <a:avLst/>
          </a:prstGeom>
        </p:spPr>
      </p:pic>
    </p:spTree>
    <p:extLst>
      <p:ext uri="{BB962C8B-B14F-4D97-AF65-F5344CB8AC3E}">
        <p14:creationId xmlns:p14="http://schemas.microsoft.com/office/powerpoint/2010/main" val="522739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 Goals and Objectives</a:t>
            </a:r>
          </a:p>
        </p:txBody>
      </p:sp>
      <p:sp>
        <p:nvSpPr>
          <p:cNvPr id="3" name="Content Placeholder 2"/>
          <p:cNvSpPr>
            <a:spLocks noGrp="1"/>
          </p:cNvSpPr>
          <p:nvPr>
            <p:ph idx="1"/>
          </p:nvPr>
        </p:nvSpPr>
        <p:spPr/>
        <p:txBody>
          <a:bodyPr>
            <a:normAutofit fontScale="92500" lnSpcReduction="20000"/>
          </a:bodyPr>
          <a:lstStyle/>
          <a:p>
            <a:r>
              <a:rPr lang="en-US" b="1" dirty="0"/>
              <a:t>SMART GOAL: Successfully create software system to protect prototype</a:t>
            </a:r>
            <a:endParaRPr lang="en-US" dirty="0"/>
          </a:p>
          <a:p>
            <a:r>
              <a:rPr lang="en-US" dirty="0"/>
              <a:t>Specific: Monitor system attributes and theft using alarms, temperature sensors, and scales</a:t>
            </a:r>
          </a:p>
          <a:p>
            <a:r>
              <a:rPr lang="en-US" dirty="0"/>
              <a:t>Measurable: The sensor data that is monitoring the power system will be used as input to control internal protection system.</a:t>
            </a:r>
          </a:p>
          <a:p>
            <a:r>
              <a:rPr lang="en-US" dirty="0"/>
              <a:t>Achievable: This can be achieved working with university professors and prior knowledge from previous courses</a:t>
            </a:r>
          </a:p>
          <a:p>
            <a:r>
              <a:rPr lang="en-US" dirty="0"/>
              <a:t>Relevant: In the modern age of technology, safety is a number one priority for consumers regarding cyber security.  Safety from fire hazards is also of great importance.</a:t>
            </a:r>
          </a:p>
          <a:p>
            <a:r>
              <a:rPr lang="en-US" dirty="0"/>
              <a:t>Time-Based: This goal can be accomplished throughout the project and can be adjusted according the prototypes needs. </a:t>
            </a:r>
          </a:p>
          <a:p>
            <a:endParaRPr lang="en-US" dirty="0"/>
          </a:p>
        </p:txBody>
      </p:sp>
    </p:spTree>
    <p:extLst>
      <p:ext uri="{BB962C8B-B14F-4D97-AF65-F5344CB8AC3E}">
        <p14:creationId xmlns:p14="http://schemas.microsoft.com/office/powerpoint/2010/main" val="1645510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 Goals and Objectives</a:t>
            </a:r>
          </a:p>
        </p:txBody>
      </p:sp>
      <p:sp>
        <p:nvSpPr>
          <p:cNvPr id="3" name="Content Placeholder 2"/>
          <p:cNvSpPr>
            <a:spLocks noGrp="1"/>
          </p:cNvSpPr>
          <p:nvPr>
            <p:ph idx="1"/>
          </p:nvPr>
        </p:nvSpPr>
        <p:spPr/>
        <p:txBody>
          <a:bodyPr>
            <a:normAutofit fontScale="92500" lnSpcReduction="10000"/>
          </a:bodyPr>
          <a:lstStyle/>
          <a:p>
            <a:r>
              <a:rPr lang="en-US" b="1" dirty="0"/>
              <a:t>SMART GOAL: Provide means to improve our customers experience with our prototype</a:t>
            </a:r>
            <a:endParaRPr lang="en-US" dirty="0"/>
          </a:p>
          <a:p>
            <a:r>
              <a:rPr lang="en-US" dirty="0"/>
              <a:t>Specific: Keep track of charging data for each cellphone user that uses our prototype and use that data to improve their experience</a:t>
            </a:r>
          </a:p>
          <a:p>
            <a:r>
              <a:rPr lang="en-US" dirty="0"/>
              <a:t>Measurable: Record time each phone takes to charge and their type of phone, and use that data to adjust the charging rate.</a:t>
            </a:r>
          </a:p>
          <a:p>
            <a:r>
              <a:rPr lang="en-US" dirty="0"/>
              <a:t>Achievable: Consulting with Computer Science Professors at the university will be of utmost importance.  </a:t>
            </a:r>
          </a:p>
          <a:p>
            <a:r>
              <a:rPr lang="en-US" dirty="0"/>
              <a:t>Relevant: Users should have a positive experience using the prototype</a:t>
            </a:r>
          </a:p>
          <a:p>
            <a:r>
              <a:rPr lang="en-US" dirty="0"/>
              <a:t>Time-Based: The production of this application will take an estimate seven days to complete.  </a:t>
            </a:r>
          </a:p>
          <a:p>
            <a:endParaRPr lang="en-US" dirty="0"/>
          </a:p>
          <a:p>
            <a:endParaRPr lang="en-US" dirty="0"/>
          </a:p>
        </p:txBody>
      </p:sp>
    </p:spTree>
    <p:extLst>
      <p:ext uri="{BB962C8B-B14F-4D97-AF65-F5344CB8AC3E}">
        <p14:creationId xmlns:p14="http://schemas.microsoft.com/office/powerpoint/2010/main" val="7207687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 Goals and Objectives</a:t>
            </a:r>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altLang="zh-CN" b="1" dirty="0">
                <a:solidFill>
                  <a:srgbClr val="EDEDED"/>
                </a:solidFill>
              </a:rPr>
              <a:t>SMART GOAL: </a:t>
            </a:r>
            <a:r>
              <a:rPr lang="en-US" altLang="zh-CN" dirty="0">
                <a:solidFill>
                  <a:schemeClr val="tx1"/>
                </a:solidFill>
              </a:rPr>
              <a:t>Making sure the temperature of the battery is within safe area, and the force sensor is sensitive enough</a:t>
            </a:r>
            <a:r>
              <a:rPr lang="en-US" altLang="zh-CN" dirty="0">
                <a:solidFill>
                  <a:srgbClr val="000000"/>
                </a:solidFill>
              </a:rPr>
              <a:t> </a:t>
            </a:r>
            <a:r>
              <a:rPr lang="en-US" altLang="zh-CN" dirty="0">
                <a:solidFill>
                  <a:srgbClr val="EDEDED"/>
                </a:solidFill>
              </a:rPr>
              <a:t> </a:t>
            </a:r>
            <a:endParaRPr lang="zh-CN" altLang="en-US" dirty="0">
              <a:solidFill>
                <a:srgbClr val="FFFFFF"/>
              </a:solidFill>
              <a:latin typeface="华文楷体"/>
              <a:ea typeface="华文楷体"/>
            </a:endParaRPr>
          </a:p>
          <a:p>
            <a:r>
              <a:rPr lang="en-US" dirty="0">
                <a:solidFill>
                  <a:srgbClr val="EDEDED"/>
                </a:solidFill>
              </a:rPr>
              <a:t>Specific: </a:t>
            </a:r>
            <a:r>
              <a:rPr lang="en-US" dirty="0">
                <a:solidFill>
                  <a:srgbClr val="FFFFFF"/>
                </a:solidFill>
              </a:rPr>
              <a:t> The temperature of battery should be kept under 30° , and the force sensor can sense the phone above it</a:t>
            </a:r>
            <a:r>
              <a:rPr lang="en-US" dirty="0">
                <a:solidFill>
                  <a:srgbClr val="000000"/>
                </a:solidFill>
              </a:rPr>
              <a:t> </a:t>
            </a:r>
            <a:endParaRPr lang="zh-CN" altLang="en-US" dirty="0">
              <a:solidFill>
                <a:schemeClr val="tx1"/>
              </a:solidFill>
            </a:endParaRPr>
          </a:p>
          <a:p>
            <a:r>
              <a:rPr lang="en-US" dirty="0">
                <a:solidFill>
                  <a:srgbClr val="EDEDED"/>
                </a:solidFill>
              </a:rPr>
              <a:t>Measurable: </a:t>
            </a:r>
            <a:r>
              <a:rPr lang="en-US" dirty="0">
                <a:solidFill>
                  <a:srgbClr val="FFFFFF"/>
                </a:solidFill>
              </a:rPr>
              <a:t> The data from temperature sensors and force sensor is transmitted to computer, it can be used to calibrate the sensors</a:t>
            </a:r>
            <a:r>
              <a:rPr lang="en-US" dirty="0">
                <a:solidFill>
                  <a:srgbClr val="000000"/>
                </a:solidFill>
              </a:rPr>
              <a:t> </a:t>
            </a:r>
          </a:p>
          <a:p>
            <a:r>
              <a:rPr lang="en-US" dirty="0">
                <a:solidFill>
                  <a:srgbClr val="EDEDED"/>
                </a:solidFill>
              </a:rPr>
              <a:t>Achievable: </a:t>
            </a:r>
            <a:r>
              <a:rPr lang="en-US" dirty="0">
                <a:solidFill>
                  <a:schemeClr val="tx1"/>
                </a:solidFill>
              </a:rPr>
              <a:t>This can be achieved by searching the Internet </a:t>
            </a:r>
          </a:p>
          <a:p>
            <a:r>
              <a:rPr lang="en-US" dirty="0">
                <a:solidFill>
                  <a:srgbClr val="EDEDED"/>
                </a:solidFill>
              </a:rPr>
              <a:t>Relevant: </a:t>
            </a:r>
            <a:r>
              <a:rPr lang="en-US" dirty="0">
                <a:solidFill>
                  <a:srgbClr val="FFFFFF"/>
                </a:solidFill>
              </a:rPr>
              <a:t> </a:t>
            </a:r>
            <a:r>
              <a:rPr lang="en-US" dirty="0">
                <a:solidFill>
                  <a:schemeClr val="tx1"/>
                </a:solidFill>
              </a:rPr>
              <a:t>It is about the safety</a:t>
            </a:r>
            <a:r>
              <a:rPr lang="en-US" dirty="0">
                <a:solidFill>
                  <a:srgbClr val="FFFFFF"/>
                </a:solidFill>
              </a:rPr>
              <a:t> and efficiency of the station</a:t>
            </a:r>
            <a:endParaRPr lang="en-US" dirty="0">
              <a:solidFill>
                <a:schemeClr val="tx1"/>
              </a:solidFill>
            </a:endParaRPr>
          </a:p>
          <a:p>
            <a:r>
              <a:rPr lang="en-US" dirty="0">
                <a:solidFill>
                  <a:srgbClr val="EDEDED"/>
                </a:solidFill>
              </a:rPr>
              <a:t>Time-Based:   </a:t>
            </a:r>
            <a:r>
              <a:rPr lang="en-US" dirty="0">
                <a:solidFill>
                  <a:schemeClr val="tx1"/>
                </a:solidFill>
              </a:rPr>
              <a:t>This goal can be achieved in an estimate two weeks, and they can be adjusted according to the prototype needs</a:t>
            </a:r>
            <a:r>
              <a:rPr lang="en-US" dirty="0">
                <a:solidFill>
                  <a:srgbClr val="000000"/>
                </a:solidFill>
              </a:rPr>
              <a:t> </a:t>
            </a:r>
          </a:p>
          <a:p>
            <a:endParaRPr lang="en-US" dirty="0">
              <a:solidFill>
                <a:srgbClr val="EDEDED"/>
              </a:solidFill>
              <a:latin typeface="Corbel"/>
            </a:endParaRPr>
          </a:p>
        </p:txBody>
      </p:sp>
    </p:spTree>
    <p:extLst>
      <p:ext uri="{BB962C8B-B14F-4D97-AF65-F5344CB8AC3E}">
        <p14:creationId xmlns:p14="http://schemas.microsoft.com/office/powerpoint/2010/main" val="842152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a:t>
            </a:r>
            <a:r>
              <a:rPr lang="mr-IN" dirty="0"/>
              <a:t>–</a:t>
            </a:r>
            <a:r>
              <a:rPr lang="en-US" dirty="0"/>
              <a:t> Centric Goal</a:t>
            </a:r>
          </a:p>
        </p:txBody>
      </p:sp>
      <p:sp>
        <p:nvSpPr>
          <p:cNvPr id="3" name="Content Placeholder 2"/>
          <p:cNvSpPr>
            <a:spLocks noGrp="1"/>
          </p:cNvSpPr>
          <p:nvPr>
            <p:ph idx="1"/>
          </p:nvPr>
        </p:nvSpPr>
        <p:spPr>
          <a:xfrm>
            <a:off x="901148" y="1905138"/>
            <a:ext cx="10233800" cy="4351338"/>
          </a:xfrm>
        </p:spPr>
        <p:txBody>
          <a:bodyPr>
            <a:normAutofit fontScale="92500" lnSpcReduction="10000"/>
          </a:bodyPr>
          <a:lstStyle/>
          <a:p>
            <a:r>
              <a:rPr lang="en-US" b="1" dirty="0"/>
              <a:t>SMART GOAL: </a:t>
            </a:r>
            <a:r>
              <a:rPr lang="x-none" dirty="0"/>
              <a:t>Prototype should </a:t>
            </a:r>
            <a:r>
              <a:rPr lang="en-US" dirty="0"/>
              <a:t>provide convenience and security to the private property of the consumer</a:t>
            </a:r>
          </a:p>
          <a:p>
            <a:r>
              <a:rPr lang="en-US" dirty="0"/>
              <a:t>Specific: Prototype should have features that make the usage by the customer feasible and pleasurable.</a:t>
            </a:r>
          </a:p>
          <a:p>
            <a:r>
              <a:rPr lang="en-US" dirty="0"/>
              <a:t>Measurable: Set standard to what we want to make prototype safe and marketable</a:t>
            </a:r>
          </a:p>
          <a:p>
            <a:r>
              <a:rPr lang="en-US" dirty="0"/>
              <a:t>Achievable: Research online sources, consult professors</a:t>
            </a:r>
          </a:p>
          <a:p>
            <a:r>
              <a:rPr lang="en-US" dirty="0"/>
              <a:t>Relevant:  The prototype puts the burden of safety on us, and we need to make sure our users property are protected and safe</a:t>
            </a:r>
          </a:p>
          <a:p>
            <a:r>
              <a:rPr lang="en-US" dirty="0"/>
              <a:t>Time-Based: This will take the entire length of the project to keep for consideration and adjustments</a:t>
            </a:r>
          </a:p>
          <a:p>
            <a:endParaRPr lang="en-US" dirty="0"/>
          </a:p>
        </p:txBody>
      </p:sp>
    </p:spTree>
    <p:extLst>
      <p:ext uri="{BB962C8B-B14F-4D97-AF65-F5344CB8AC3E}">
        <p14:creationId xmlns:p14="http://schemas.microsoft.com/office/powerpoint/2010/main" val="127097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Engineering Goals</a:t>
            </a:r>
          </a:p>
        </p:txBody>
      </p:sp>
      <p:sp>
        <p:nvSpPr>
          <p:cNvPr id="3" name="Content Placeholder 2"/>
          <p:cNvSpPr>
            <a:spLocks noGrp="1"/>
          </p:cNvSpPr>
          <p:nvPr>
            <p:ph idx="1"/>
          </p:nvPr>
        </p:nvSpPr>
        <p:spPr/>
        <p:txBody>
          <a:bodyPr/>
          <a:lstStyle/>
          <a:p>
            <a:r>
              <a:rPr lang="x-none" dirty="0"/>
              <a:t>Sustainability: Prototype should be self-sustaining in terms of power generation and safety protocols</a:t>
            </a:r>
          </a:p>
          <a:p>
            <a:r>
              <a:rPr lang="x-none" dirty="0"/>
              <a:t>Environmental: Prototype will rely on zero power from energy grid</a:t>
            </a:r>
          </a:p>
          <a:p>
            <a:r>
              <a:rPr lang="x-none" dirty="0"/>
              <a:t>Social: Prototype offers USB charging access in populated areas</a:t>
            </a:r>
          </a:p>
          <a:p>
            <a:r>
              <a:rPr lang="x-none" dirty="0"/>
              <a:t>Manufacturability: Prototype can be produced and accommodated to different demands</a:t>
            </a:r>
          </a:p>
          <a:p>
            <a:r>
              <a:rPr lang="x-none" dirty="0"/>
              <a:t>Economic: Charger can be used in as perk of being student, no extra cost to the consumer</a:t>
            </a:r>
          </a:p>
          <a:p>
            <a:endParaRPr lang="en-US" dirty="0"/>
          </a:p>
        </p:txBody>
      </p:sp>
    </p:spTree>
    <p:extLst>
      <p:ext uri="{BB962C8B-B14F-4D97-AF65-F5344CB8AC3E}">
        <p14:creationId xmlns:p14="http://schemas.microsoft.com/office/powerpoint/2010/main" val="1434987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2405"/>
            <a:ext cx="10515600" cy="1325563"/>
          </a:xfrm>
        </p:spPr>
        <p:txBody>
          <a:bodyPr/>
          <a:lstStyle/>
          <a:p>
            <a:r>
              <a:rPr lang="en-US" dirty="0"/>
              <a:t>Sustainability</a:t>
            </a:r>
          </a:p>
        </p:txBody>
      </p:sp>
      <p:sp>
        <p:nvSpPr>
          <p:cNvPr id="3" name="Content Placeholder 2"/>
          <p:cNvSpPr>
            <a:spLocks noGrp="1"/>
          </p:cNvSpPr>
          <p:nvPr>
            <p:ph idx="1"/>
          </p:nvPr>
        </p:nvSpPr>
        <p:spPr>
          <a:xfrm>
            <a:off x="1120000" y="1627968"/>
            <a:ext cx="10233800" cy="5017570"/>
          </a:xfrm>
        </p:spPr>
        <p:txBody>
          <a:bodyPr>
            <a:normAutofit lnSpcReduction="10000"/>
          </a:bodyPr>
          <a:lstStyle/>
          <a:p>
            <a:r>
              <a:rPr lang="en-US" b="1" dirty="0"/>
              <a:t>SMART GOAL: </a:t>
            </a:r>
            <a:r>
              <a:rPr lang="x-none" dirty="0"/>
              <a:t>Prototype should be self-sustaining in terms of power generation and safety protocols</a:t>
            </a:r>
          </a:p>
          <a:p>
            <a:r>
              <a:rPr lang="en-US" dirty="0"/>
              <a:t>Specific: Keep track of amount of power consumed by </a:t>
            </a:r>
            <a:r>
              <a:rPr lang="en-US" dirty="0" err="1"/>
              <a:t>Rasperry</a:t>
            </a:r>
            <a:r>
              <a:rPr lang="en-US" dirty="0"/>
              <a:t> Pi, touchscreen, and </a:t>
            </a:r>
            <a:r>
              <a:rPr lang="en-US" dirty="0" err="1"/>
              <a:t>Arduinos</a:t>
            </a:r>
            <a:endParaRPr lang="en-US" dirty="0"/>
          </a:p>
          <a:p>
            <a:r>
              <a:rPr lang="en-US" dirty="0"/>
              <a:t>Measurable: Record the amount of power over time the Raspberry Pi and </a:t>
            </a:r>
            <a:r>
              <a:rPr lang="en-US" dirty="0" err="1"/>
              <a:t>Arduinos</a:t>
            </a:r>
            <a:r>
              <a:rPr lang="en-US" dirty="0"/>
              <a:t> consume under different conditions of stress.</a:t>
            </a:r>
          </a:p>
          <a:p>
            <a:r>
              <a:rPr lang="en-US" dirty="0"/>
              <a:t>Achievable: We’ve consulted with Dr. Fischer about using his tools to measure voltage and current in a non-invasive manner.</a:t>
            </a:r>
          </a:p>
          <a:p>
            <a:r>
              <a:rPr lang="en-US" dirty="0"/>
              <a:t>Relevant: The prototype should be able to operate under bare minimum power conditions</a:t>
            </a:r>
          </a:p>
          <a:p>
            <a:r>
              <a:rPr lang="en-US" dirty="0"/>
              <a:t>Time-Based: This will take the entire length of the project, plus additional time to retrieve data after the prototype has been built</a:t>
            </a:r>
          </a:p>
        </p:txBody>
      </p:sp>
    </p:spTree>
    <p:extLst>
      <p:ext uri="{BB962C8B-B14F-4D97-AF65-F5344CB8AC3E}">
        <p14:creationId xmlns:p14="http://schemas.microsoft.com/office/powerpoint/2010/main" val="677962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5365"/>
            <a:ext cx="10515600" cy="1325563"/>
          </a:xfrm>
        </p:spPr>
        <p:txBody>
          <a:bodyPr/>
          <a:lstStyle/>
          <a:p>
            <a:r>
              <a:rPr lang="en-US" dirty="0"/>
              <a:t>Environmental</a:t>
            </a:r>
          </a:p>
        </p:txBody>
      </p:sp>
      <p:sp>
        <p:nvSpPr>
          <p:cNvPr id="3" name="Content Placeholder 2"/>
          <p:cNvSpPr>
            <a:spLocks noGrp="1"/>
          </p:cNvSpPr>
          <p:nvPr>
            <p:ph idx="1"/>
          </p:nvPr>
        </p:nvSpPr>
        <p:spPr>
          <a:xfrm>
            <a:off x="1120000" y="1395512"/>
            <a:ext cx="10233800" cy="5127330"/>
          </a:xfrm>
        </p:spPr>
        <p:txBody>
          <a:bodyPr>
            <a:normAutofit fontScale="92500"/>
          </a:bodyPr>
          <a:lstStyle/>
          <a:p>
            <a:r>
              <a:rPr lang="en-US" b="1" dirty="0"/>
              <a:t>SMART GOAL: </a:t>
            </a:r>
            <a:r>
              <a:rPr lang="x-none" dirty="0"/>
              <a:t>Prototype will rely on zero power from energy grid</a:t>
            </a:r>
          </a:p>
          <a:p>
            <a:r>
              <a:rPr lang="en-US" dirty="0"/>
              <a:t>Specific: Keep track of amount of power consumed by batteries and supplied by solar panels.</a:t>
            </a:r>
          </a:p>
          <a:p>
            <a:r>
              <a:rPr lang="en-US" dirty="0"/>
              <a:t>Measurable: Record the time it takes to fully charge and fully drain the batteries, as well as the rate of power supplied by the solar panels at different times of the day and under different weather conditions.</a:t>
            </a:r>
          </a:p>
          <a:p>
            <a:r>
              <a:rPr lang="en-US" dirty="0"/>
              <a:t>Achievable: We’ve consulted with Dr. Fischer about using his equipment to read current and voltage from solar panels.</a:t>
            </a:r>
          </a:p>
          <a:p>
            <a:r>
              <a:rPr lang="en-US" dirty="0"/>
              <a:t>Relevant: Solar panels are a very clean and efficient source of energy.</a:t>
            </a:r>
          </a:p>
          <a:p>
            <a:r>
              <a:rPr lang="en-US" dirty="0"/>
              <a:t>Time-Based: The production of this application will take the entire length of building the prototype, and we will continue to measure the amount of power supplied after the prototype has been built.</a:t>
            </a:r>
          </a:p>
          <a:p>
            <a:endParaRPr lang="en-US" dirty="0"/>
          </a:p>
        </p:txBody>
      </p:sp>
    </p:spTree>
    <p:extLst>
      <p:ext uri="{BB962C8B-B14F-4D97-AF65-F5344CB8AC3E}">
        <p14:creationId xmlns:p14="http://schemas.microsoft.com/office/powerpoint/2010/main" val="1921541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a:t>
            </a:r>
          </a:p>
        </p:txBody>
      </p:sp>
      <p:sp>
        <p:nvSpPr>
          <p:cNvPr id="3" name="Content Placeholder 2"/>
          <p:cNvSpPr>
            <a:spLocks noGrp="1"/>
          </p:cNvSpPr>
          <p:nvPr>
            <p:ph idx="1"/>
          </p:nvPr>
        </p:nvSpPr>
        <p:spPr/>
        <p:txBody>
          <a:bodyPr>
            <a:normAutofit fontScale="92500" lnSpcReduction="10000"/>
          </a:bodyPr>
          <a:lstStyle/>
          <a:p>
            <a:r>
              <a:rPr lang="en-US" b="1" dirty="0"/>
              <a:t>SMART GOAL: </a:t>
            </a:r>
            <a:r>
              <a:rPr lang="x-none" dirty="0"/>
              <a:t>Prototype offers USB charging access in populated areas</a:t>
            </a:r>
          </a:p>
          <a:p>
            <a:r>
              <a:rPr lang="en-US" dirty="0"/>
              <a:t>Specific: Take data on how useful our services are to smartphone users</a:t>
            </a:r>
          </a:p>
          <a:p>
            <a:r>
              <a:rPr lang="en-US" dirty="0"/>
              <a:t>Measureable: Survey users of our service on convenience and accessibility of prototype.</a:t>
            </a:r>
          </a:p>
          <a:p>
            <a:r>
              <a:rPr lang="en-US" dirty="0"/>
              <a:t>Achievable: We will need to test our prototype areas of high traffic on campus</a:t>
            </a:r>
          </a:p>
          <a:p>
            <a:r>
              <a:rPr lang="en-US" dirty="0"/>
              <a:t>Relevant: Understanding the usefulness of our project can help us to better improve certain aspects</a:t>
            </a:r>
          </a:p>
          <a:p>
            <a:r>
              <a:rPr lang="en-US" dirty="0"/>
              <a:t>Time-Based: This will take no more than a week, and will be done after the building of our prototype.</a:t>
            </a:r>
          </a:p>
          <a:p>
            <a:endParaRPr lang="en-US" dirty="0"/>
          </a:p>
        </p:txBody>
      </p:sp>
    </p:spTree>
    <p:extLst>
      <p:ext uri="{BB962C8B-B14F-4D97-AF65-F5344CB8AC3E}">
        <p14:creationId xmlns:p14="http://schemas.microsoft.com/office/powerpoint/2010/main" val="1670758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Manufacturability</a:t>
            </a:r>
          </a:p>
        </p:txBody>
      </p:sp>
      <p:sp>
        <p:nvSpPr>
          <p:cNvPr id="3" name="Content Placeholder 2"/>
          <p:cNvSpPr>
            <a:spLocks noGrp="1"/>
          </p:cNvSpPr>
          <p:nvPr>
            <p:ph idx="1"/>
          </p:nvPr>
        </p:nvSpPr>
        <p:spPr/>
        <p:txBody>
          <a:bodyPr>
            <a:normAutofit fontScale="92500" lnSpcReduction="20000"/>
          </a:bodyPr>
          <a:lstStyle/>
          <a:p>
            <a:r>
              <a:rPr lang="en-US" b="1" dirty="0"/>
              <a:t>SMART GOAL: </a:t>
            </a:r>
            <a:r>
              <a:rPr lang="x-none" dirty="0"/>
              <a:t>Prototype can be produced and accommodated to different demands</a:t>
            </a:r>
          </a:p>
          <a:p>
            <a:r>
              <a:rPr lang="en-US" dirty="0"/>
              <a:t>Specific: Better understand the amount of demand our prototype has in certain areas and under certain conditions</a:t>
            </a:r>
          </a:p>
          <a:p>
            <a:r>
              <a:rPr lang="en-US" dirty="0"/>
              <a:t>Measureable: Record the amount of people that desire to use our services along with a timestamp</a:t>
            </a:r>
          </a:p>
          <a:p>
            <a:r>
              <a:rPr lang="en-US" dirty="0"/>
              <a:t>Achievable: We will code in a method to record the time, date, and increment a number to keep track of the amount of users</a:t>
            </a:r>
          </a:p>
          <a:p>
            <a:r>
              <a:rPr lang="en-US" dirty="0"/>
              <a:t>Relevant: Knowing how many people use our services can allow us to modify our prototype to accommodate more phones at a time</a:t>
            </a:r>
          </a:p>
          <a:p>
            <a:r>
              <a:rPr lang="en-US" dirty="0"/>
              <a:t>Time-Based: This will be done after our prototype has been built, and will take no less than a week</a:t>
            </a:r>
          </a:p>
          <a:p>
            <a:endParaRPr lang="en-US" dirty="0"/>
          </a:p>
        </p:txBody>
      </p:sp>
    </p:spTree>
    <p:extLst>
      <p:ext uri="{BB962C8B-B14F-4D97-AF65-F5344CB8AC3E}">
        <p14:creationId xmlns:p14="http://schemas.microsoft.com/office/powerpoint/2010/main" val="14000657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Economic</a:t>
            </a:r>
          </a:p>
        </p:txBody>
      </p:sp>
      <p:sp>
        <p:nvSpPr>
          <p:cNvPr id="3" name="Content Placeholder 2"/>
          <p:cNvSpPr>
            <a:spLocks noGrp="1"/>
          </p:cNvSpPr>
          <p:nvPr>
            <p:ph idx="1"/>
          </p:nvPr>
        </p:nvSpPr>
        <p:spPr/>
        <p:txBody>
          <a:bodyPr>
            <a:normAutofit fontScale="92500" lnSpcReduction="10000"/>
          </a:bodyPr>
          <a:lstStyle/>
          <a:p>
            <a:r>
              <a:rPr lang="en-US" b="1" dirty="0"/>
              <a:t>SMART GOAL: </a:t>
            </a:r>
            <a:r>
              <a:rPr lang="x-none" dirty="0"/>
              <a:t>Charger can be used in as perk of being student, no extra cost to the consumer</a:t>
            </a:r>
          </a:p>
          <a:p>
            <a:r>
              <a:rPr lang="en-US" dirty="0"/>
              <a:t>Specific: We can market our prototype to Universities or businesses that can offer our prototype to their students/employees</a:t>
            </a:r>
          </a:p>
          <a:p>
            <a:r>
              <a:rPr lang="en-US" dirty="0"/>
              <a:t>Measureable: Survey students and employees on how likely they are to use our prototype if it were provided to them for free</a:t>
            </a:r>
          </a:p>
          <a:p>
            <a:r>
              <a:rPr lang="en-US" dirty="0"/>
              <a:t>Achievable: We will test our prototype near campuses and business locations</a:t>
            </a:r>
          </a:p>
          <a:p>
            <a:r>
              <a:rPr lang="en-US" dirty="0"/>
              <a:t>Relevant: This would allow for our services to be provided to people who need them at no cost</a:t>
            </a:r>
          </a:p>
          <a:p>
            <a:r>
              <a:rPr lang="en-US" dirty="0"/>
              <a:t>Time-Based: This will be completed after our prototype has been built</a:t>
            </a:r>
          </a:p>
          <a:p>
            <a:endParaRPr lang="en-US" dirty="0"/>
          </a:p>
        </p:txBody>
      </p:sp>
    </p:spTree>
    <p:extLst>
      <p:ext uri="{BB962C8B-B14F-4D97-AF65-F5344CB8AC3E}">
        <p14:creationId xmlns:p14="http://schemas.microsoft.com/office/powerpoint/2010/main" val="1399478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Part 1: Introduction </a:t>
            </a:r>
          </a:p>
          <a:p>
            <a:r>
              <a:rPr lang="en-US" dirty="0"/>
              <a:t>Part 2: Scope</a:t>
            </a:r>
          </a:p>
          <a:p>
            <a:r>
              <a:rPr lang="en-US" dirty="0"/>
              <a:t>Part 3:Implementation</a:t>
            </a:r>
          </a:p>
          <a:p>
            <a:r>
              <a:rPr lang="en-US" dirty="0"/>
              <a:t>Part 4: Project Evaluation	</a:t>
            </a:r>
          </a:p>
          <a:p>
            <a:r>
              <a:rPr lang="en-US" dirty="0"/>
              <a:t>Part 5:Financial  Costs</a:t>
            </a:r>
          </a:p>
          <a:p>
            <a:r>
              <a:rPr lang="en-US" dirty="0"/>
              <a:t>Part 6:Timeline</a:t>
            </a:r>
          </a:p>
          <a:p>
            <a:r>
              <a:rPr lang="en-US" dirty="0"/>
              <a:t>Part 7: Summary </a:t>
            </a:r>
            <a:r>
              <a:rPr lang="en-US"/>
              <a:t>and Conclusions</a:t>
            </a:r>
            <a:endParaRPr lang="en-US" dirty="0"/>
          </a:p>
        </p:txBody>
      </p:sp>
    </p:spTree>
    <p:extLst>
      <p:ext uri="{BB962C8B-B14F-4D97-AF65-F5344CB8AC3E}">
        <p14:creationId xmlns:p14="http://schemas.microsoft.com/office/powerpoint/2010/main" val="188061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Prototype Specifications</a:t>
            </a:r>
          </a:p>
        </p:txBody>
      </p:sp>
      <p:sp>
        <p:nvSpPr>
          <p:cNvPr id="3" name="Content Placeholder 2"/>
          <p:cNvSpPr>
            <a:spLocks noGrp="1"/>
          </p:cNvSpPr>
          <p:nvPr>
            <p:ph idx="1"/>
          </p:nvPr>
        </p:nvSpPr>
        <p:spPr/>
        <p:txBody>
          <a:bodyPr/>
          <a:lstStyle/>
          <a:p>
            <a:r>
              <a:rPr lang="x-none" dirty="0"/>
              <a:t>4 Elements: Software, solar energy harnessing, battery charging / regulation, phone charging</a:t>
            </a:r>
          </a:p>
          <a:p>
            <a:endParaRPr lang="x-none" dirty="0"/>
          </a:p>
          <a:p>
            <a:endParaRPr lang="x-none" dirty="0"/>
          </a:p>
          <a:p>
            <a:r>
              <a:rPr lang="x-none" dirty="0"/>
              <a:t>Software:</a:t>
            </a:r>
          </a:p>
          <a:p>
            <a:pPr lvl="1"/>
            <a:r>
              <a:rPr lang="x-none" dirty="0"/>
              <a:t>Raspberry Pi : 5.1 VDC, 700mA</a:t>
            </a:r>
          </a:p>
          <a:p>
            <a:pPr lvl="1"/>
            <a:r>
              <a:rPr lang="x-none" dirty="0"/>
              <a:t>Arduino Uno : 9-12 VDC, 250mA</a:t>
            </a:r>
          </a:p>
          <a:p>
            <a:pPr lvl="1"/>
            <a:r>
              <a:rPr lang="x-none" dirty="0"/>
              <a:t> Computer Monitor: Sunfounder 7in HD, 12 VDC, 6W</a:t>
            </a:r>
          </a:p>
          <a:p>
            <a:endParaRPr lang="en-US" dirty="0"/>
          </a:p>
        </p:txBody>
      </p:sp>
    </p:spTree>
    <p:extLst>
      <p:ext uri="{BB962C8B-B14F-4D97-AF65-F5344CB8AC3E}">
        <p14:creationId xmlns:p14="http://schemas.microsoft.com/office/powerpoint/2010/main" val="2003316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Specifications</a:t>
            </a:r>
          </a:p>
        </p:txBody>
      </p:sp>
      <p:sp>
        <p:nvSpPr>
          <p:cNvPr id="3" name="Content Placeholder 2"/>
          <p:cNvSpPr>
            <a:spLocks noGrp="1"/>
          </p:cNvSpPr>
          <p:nvPr>
            <p:ph idx="1"/>
          </p:nvPr>
        </p:nvSpPr>
        <p:spPr/>
        <p:txBody>
          <a:bodyPr>
            <a:normAutofit fontScale="92500"/>
          </a:bodyPr>
          <a:lstStyle/>
          <a:p>
            <a:r>
              <a:rPr lang="x-none" dirty="0"/>
              <a:t>Solar Energy Harnessing</a:t>
            </a:r>
          </a:p>
          <a:p>
            <a:pPr lvl="1"/>
            <a:r>
              <a:rPr lang="x-none" dirty="0"/>
              <a:t>2Photovoltaic Solar panels: 6v, 3.5W each, 3.69W at peak power </a:t>
            </a:r>
          </a:p>
          <a:p>
            <a:pPr lvl="1"/>
            <a:r>
              <a:rPr lang="x-none" dirty="0"/>
              <a:t>Parallel circuitry for maximum power while retaining 6V necessary for charger  </a:t>
            </a:r>
          </a:p>
          <a:p>
            <a:pPr lvl="1"/>
            <a:r>
              <a:rPr lang="x-none" dirty="0"/>
              <a:t>USB, Solar, Lithium Ion charger will regulate 3.7V to avoid damage to battery </a:t>
            </a:r>
          </a:p>
          <a:p>
            <a:pPr lvl="1"/>
            <a:r>
              <a:rPr lang="x-none" dirty="0"/>
              <a:t>Lithium Ion Battery 3.7V at 15600mAh (six 18650 batteries in parallel) </a:t>
            </a:r>
          </a:p>
          <a:p>
            <a:pPr lvl="1"/>
            <a:endParaRPr lang="x-none" dirty="0"/>
          </a:p>
          <a:p>
            <a:pPr lvl="1"/>
            <a:endParaRPr lang="x-none" dirty="0"/>
          </a:p>
          <a:p>
            <a:r>
              <a:rPr lang="x-none" dirty="0"/>
              <a:t>Battery Charging / Regulating   </a:t>
            </a:r>
          </a:p>
          <a:p>
            <a:pPr lvl="1"/>
            <a:r>
              <a:rPr lang="x-none" dirty="0"/>
              <a:t>USB, Solar, Lithium Ion charger will regulate 3.7V to avoid damage to battery </a:t>
            </a:r>
            <a:r>
              <a:rPr lang="x-none" sz="2800" dirty="0"/>
              <a:t>   </a:t>
            </a:r>
            <a:endParaRPr lang="x-none" dirty="0"/>
          </a:p>
          <a:p>
            <a:pPr lvl="1"/>
            <a:r>
              <a:rPr lang="x-none" dirty="0"/>
              <a:t>Lithium Ion Battery 3.7V at 15600mAh (six 18650 batteries in parallel)   </a:t>
            </a:r>
          </a:p>
          <a:p>
            <a:endParaRPr lang="en-US" dirty="0"/>
          </a:p>
        </p:txBody>
      </p:sp>
    </p:spTree>
    <p:extLst>
      <p:ext uri="{BB962C8B-B14F-4D97-AF65-F5344CB8AC3E}">
        <p14:creationId xmlns:p14="http://schemas.microsoft.com/office/powerpoint/2010/main" val="359608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Specifications</a:t>
            </a:r>
          </a:p>
        </p:txBody>
      </p:sp>
      <p:sp>
        <p:nvSpPr>
          <p:cNvPr id="3" name="Content Placeholder 2"/>
          <p:cNvSpPr>
            <a:spLocks noGrp="1"/>
          </p:cNvSpPr>
          <p:nvPr>
            <p:ph idx="1"/>
          </p:nvPr>
        </p:nvSpPr>
        <p:spPr/>
        <p:txBody>
          <a:bodyPr/>
          <a:lstStyle/>
          <a:p>
            <a:pPr lvl="1"/>
            <a:endParaRPr lang="x-none" sz="2000" dirty="0"/>
          </a:p>
          <a:p>
            <a:pPr lvl="1"/>
            <a:endParaRPr lang="x-none" sz="2000" dirty="0"/>
          </a:p>
          <a:p>
            <a:pPr lvl="1"/>
            <a:r>
              <a:rPr lang="x-none" sz="2000" dirty="0"/>
              <a:t>Phone Charging  </a:t>
            </a:r>
          </a:p>
          <a:p>
            <a:pPr lvl="2"/>
            <a:r>
              <a:rPr lang="x-none" dirty="0"/>
              <a:t>DC/DC Boost Converter to produce 5V at 1000mA to meet charging requirements  </a:t>
            </a:r>
          </a:p>
          <a:p>
            <a:pPr lvl="2"/>
            <a:r>
              <a:rPr lang="x-none" dirty="0"/>
              <a:t>Wireless Charger / Charging Base </a:t>
            </a:r>
          </a:p>
          <a:p>
            <a:pPr lvl="2"/>
            <a:r>
              <a:rPr lang="x-none" dirty="0"/>
              <a:t>Force Sensors for reading .04g/mm to 4.5kg/mm </a:t>
            </a:r>
          </a:p>
          <a:p>
            <a:pPr lvl="2"/>
            <a:r>
              <a:rPr lang="x-none" dirty="0"/>
              <a:t>Average charging device: 200g to 500g </a:t>
            </a:r>
          </a:p>
          <a:p>
            <a:pPr lvl="2"/>
            <a:r>
              <a:rPr lang="x-none" dirty="0"/>
              <a:t>Electronic Lock: Micro Servo with Arduino </a:t>
            </a:r>
          </a:p>
          <a:p>
            <a:pPr lvl="3"/>
            <a:r>
              <a:rPr lang="x-none" dirty="0"/>
              <a:t>3 to 6 V from DC/DC Boost </a:t>
            </a:r>
          </a:p>
          <a:p>
            <a:pPr lvl="3"/>
            <a:r>
              <a:rPr lang="x-none" dirty="0"/>
              <a:t>Torque 1.6kg/cm </a:t>
            </a:r>
          </a:p>
          <a:p>
            <a:pPr lvl="3"/>
            <a:r>
              <a:rPr lang="x-none" dirty="0"/>
              <a:t>90 degree rotation </a:t>
            </a:r>
          </a:p>
          <a:p>
            <a:pPr lvl="1"/>
            <a:endParaRPr lang="x-none" sz="2000" dirty="0"/>
          </a:p>
          <a:p>
            <a:endParaRPr lang="en-US" dirty="0"/>
          </a:p>
        </p:txBody>
      </p:sp>
    </p:spTree>
    <p:extLst>
      <p:ext uri="{BB962C8B-B14F-4D97-AF65-F5344CB8AC3E}">
        <p14:creationId xmlns:p14="http://schemas.microsoft.com/office/powerpoint/2010/main" val="1776753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Constraints?</a:t>
            </a:r>
          </a:p>
        </p:txBody>
      </p:sp>
      <p:sp>
        <p:nvSpPr>
          <p:cNvPr id="3" name="Content Placeholder 2"/>
          <p:cNvSpPr>
            <a:spLocks noGrp="1"/>
          </p:cNvSpPr>
          <p:nvPr>
            <p:ph idx="1"/>
          </p:nvPr>
        </p:nvSpPr>
        <p:spPr/>
        <p:txBody>
          <a:bodyPr/>
          <a:lstStyle/>
          <a:p>
            <a:r>
              <a:rPr lang="x-none" dirty="0"/>
              <a:t>Wireless Access</a:t>
            </a:r>
          </a:p>
          <a:p>
            <a:r>
              <a:rPr lang="x-none" dirty="0"/>
              <a:t>Self Powering</a:t>
            </a:r>
          </a:p>
          <a:p>
            <a:r>
              <a:rPr lang="en-US" dirty="0"/>
              <a:t>Outdoor Durability</a:t>
            </a:r>
          </a:p>
          <a:p>
            <a:r>
              <a:rPr lang="en-US" dirty="0"/>
              <a:t>Waterproof</a:t>
            </a:r>
            <a:endParaRPr lang="x-none" dirty="0"/>
          </a:p>
          <a:p>
            <a:r>
              <a:rPr lang="en-US" dirty="0"/>
              <a:t>Additional Modules</a:t>
            </a:r>
            <a:endParaRPr lang="x-none" dirty="0"/>
          </a:p>
          <a:p>
            <a:r>
              <a:rPr lang="en-US" dirty="0"/>
              <a:t>Battery Sustainability</a:t>
            </a:r>
          </a:p>
          <a:p>
            <a:r>
              <a:rPr lang="en-US" dirty="0"/>
              <a:t>Weather (Testing / Real use )</a:t>
            </a:r>
            <a:endParaRPr lang="x-none" dirty="0"/>
          </a:p>
          <a:p>
            <a:endParaRPr lang="en-US" dirty="0"/>
          </a:p>
          <a:p>
            <a:endParaRPr lang="x-none" dirty="0"/>
          </a:p>
        </p:txBody>
      </p:sp>
    </p:spTree>
    <p:extLst>
      <p:ext uri="{BB962C8B-B14F-4D97-AF65-F5344CB8AC3E}">
        <p14:creationId xmlns:p14="http://schemas.microsoft.com/office/powerpoint/2010/main" val="1688789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Standards, Assumptions, Safety</a:t>
            </a:r>
          </a:p>
        </p:txBody>
      </p:sp>
      <p:pic>
        <p:nvPicPr>
          <p:cNvPr id="4" name="Content Placeholder 3"/>
          <p:cNvPicPr>
            <a:picLocks noGrp="1" noChangeAspect="1"/>
          </p:cNvPicPr>
          <p:nvPr>
            <p:ph idx="1"/>
          </p:nvPr>
        </p:nvPicPr>
        <p:blipFill>
          <a:blip r:embed="rId3"/>
          <a:stretch>
            <a:fillRect/>
          </a:stretch>
        </p:blipFill>
        <p:spPr>
          <a:xfrm>
            <a:off x="4248199" y="1850677"/>
            <a:ext cx="4003230" cy="4351338"/>
          </a:xfrm>
        </p:spPr>
      </p:pic>
      <p:sp>
        <p:nvSpPr>
          <p:cNvPr id="3" name="TextBox 2"/>
          <p:cNvSpPr txBox="1"/>
          <p:nvPr/>
        </p:nvSpPr>
        <p:spPr>
          <a:xfrm>
            <a:off x="1577235" y="2826017"/>
            <a:ext cx="2355937" cy="1754326"/>
          </a:xfrm>
          <a:prstGeom prst="rect">
            <a:avLst/>
          </a:prstGeom>
          <a:noFill/>
        </p:spPr>
        <p:txBody>
          <a:bodyPr wrap="square" rtlCol="0">
            <a:spAutoFit/>
          </a:bodyPr>
          <a:lstStyle/>
          <a:p>
            <a:pPr marL="285750" indent="-285750">
              <a:buFont typeface="Arial" charset="0"/>
              <a:buChar char="•"/>
            </a:pPr>
            <a:r>
              <a:rPr lang="en-US" dirty="0">
                <a:latin typeface="Calibri" panose="020F0502020204030204" pitchFamily="34" charset="0"/>
                <a:cs typeface="Calibri" panose="020F0502020204030204" pitchFamily="34" charset="0"/>
              </a:rPr>
              <a:t>ANSI Z535</a:t>
            </a:r>
          </a:p>
          <a:p>
            <a:pPr marL="285750" indent="-285750">
              <a:buFont typeface="Arial" charset="0"/>
              <a:buChar char="•"/>
            </a:pPr>
            <a:endParaRPr lang="en-US" dirty="0">
              <a:latin typeface="Calibri" panose="020F0502020204030204" pitchFamily="34" charset="0"/>
              <a:cs typeface="Calibri" panose="020F0502020204030204" pitchFamily="34" charset="0"/>
            </a:endParaRPr>
          </a:p>
          <a:p>
            <a:pPr marL="285750" indent="-285750">
              <a:buFont typeface="Arial" charset="0"/>
              <a:buChar char="•"/>
            </a:pPr>
            <a:r>
              <a:rPr lang="en-US" dirty="0"/>
              <a:t>OSHA</a:t>
            </a:r>
          </a:p>
          <a:p>
            <a:pPr marL="285750" indent="-285750">
              <a:buFont typeface="Arial" charset="0"/>
              <a:buChar char="•"/>
            </a:pPr>
            <a:endParaRPr lang="x-none" dirty="0"/>
          </a:p>
          <a:p>
            <a:pPr marL="285750" indent="-285750">
              <a:buFont typeface="Arial" charset="0"/>
              <a:buChar char="•"/>
            </a:pPr>
            <a:r>
              <a:rPr lang="en-US" dirty="0"/>
              <a:t>PSES IEEE</a:t>
            </a:r>
            <a:endParaRPr lang="x-none" dirty="0"/>
          </a:p>
          <a:p>
            <a:endParaRPr lang="en-US" dirty="0"/>
          </a:p>
        </p:txBody>
      </p:sp>
    </p:spTree>
    <p:extLst>
      <p:ext uri="{BB962C8B-B14F-4D97-AF65-F5344CB8AC3E}">
        <p14:creationId xmlns:p14="http://schemas.microsoft.com/office/powerpoint/2010/main" val="1377475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3: Implementation</a:t>
            </a:r>
          </a:p>
        </p:txBody>
      </p:sp>
      <p:sp>
        <p:nvSpPr>
          <p:cNvPr id="3" name="Content Placeholder 2"/>
          <p:cNvSpPr>
            <a:spLocks noGrp="1"/>
          </p:cNvSpPr>
          <p:nvPr>
            <p:ph idx="1"/>
          </p:nvPr>
        </p:nvSpPr>
        <p:spPr/>
        <p:txBody>
          <a:bodyPr/>
          <a:lstStyle/>
          <a:p>
            <a:r>
              <a:rPr lang="en-US" dirty="0"/>
              <a:t>Proposed Implementation </a:t>
            </a:r>
          </a:p>
          <a:p>
            <a:r>
              <a:rPr lang="en-US" dirty="0"/>
              <a:t>Demonstrated Implementation</a:t>
            </a:r>
          </a:p>
        </p:txBody>
      </p:sp>
    </p:spTree>
    <p:extLst>
      <p:ext uri="{BB962C8B-B14F-4D97-AF65-F5344CB8AC3E}">
        <p14:creationId xmlns:p14="http://schemas.microsoft.com/office/powerpoint/2010/main" val="3309018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Implementation</a:t>
            </a:r>
          </a:p>
        </p:txBody>
      </p:sp>
      <p:sp>
        <p:nvSpPr>
          <p:cNvPr id="3" name="Content Placeholder 2"/>
          <p:cNvSpPr>
            <a:spLocks noGrp="1"/>
          </p:cNvSpPr>
          <p:nvPr>
            <p:ph idx="1"/>
          </p:nvPr>
        </p:nvSpPr>
        <p:spPr/>
        <p:txBody>
          <a:bodyPr/>
          <a:lstStyle/>
          <a:p>
            <a:r>
              <a:rPr lang="x-none" dirty="0"/>
              <a:t>General Power system: photovoltaic solar panel, charger, battery, DC/DC converter</a:t>
            </a:r>
            <a:endParaRPr lang="en-US" dirty="0"/>
          </a:p>
          <a:p>
            <a:r>
              <a:rPr lang="x-none" dirty="0"/>
              <a:t>Parallel linkage of Solar panels </a:t>
            </a:r>
          </a:p>
          <a:p>
            <a:r>
              <a:rPr lang="x-none" dirty="0"/>
              <a:t>18650 Lithium Ion batteries</a:t>
            </a:r>
          </a:p>
          <a:p>
            <a:r>
              <a:rPr lang="x-none" dirty="0"/>
              <a:t>Self powering system</a:t>
            </a:r>
            <a:endParaRPr lang="en-US" dirty="0"/>
          </a:p>
          <a:p>
            <a:r>
              <a:rPr lang="x-none" dirty="0"/>
              <a:t>Temperature controlled</a:t>
            </a:r>
          </a:p>
          <a:p>
            <a:r>
              <a:rPr lang="x-none" dirty="0"/>
              <a:t>SCADA system</a:t>
            </a:r>
          </a:p>
          <a:p>
            <a:r>
              <a:rPr lang="x-none" dirty="0"/>
              <a:t>User interface for student login</a:t>
            </a:r>
            <a:endParaRPr lang="en-US" dirty="0"/>
          </a:p>
          <a:p>
            <a:endParaRPr lang="en-US" dirty="0"/>
          </a:p>
        </p:txBody>
      </p:sp>
    </p:spTree>
    <p:extLst>
      <p:ext uri="{BB962C8B-B14F-4D97-AF65-F5344CB8AC3E}">
        <p14:creationId xmlns:p14="http://schemas.microsoft.com/office/powerpoint/2010/main" val="242100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Function Block Diagram</a:t>
            </a:r>
          </a:p>
        </p:txBody>
      </p:sp>
    </p:spTree>
    <p:extLst>
      <p:ext uri="{BB962C8B-B14F-4D97-AF65-F5344CB8AC3E}">
        <p14:creationId xmlns:p14="http://schemas.microsoft.com/office/powerpoint/2010/main" val="19259703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Demonstrated Implementation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69431" y="1825625"/>
            <a:ext cx="7735712" cy="4351338"/>
          </a:xfrm>
        </p:spPr>
      </p:pic>
    </p:spTree>
    <p:extLst>
      <p:ext uri="{BB962C8B-B14F-4D97-AF65-F5344CB8AC3E}">
        <p14:creationId xmlns:p14="http://schemas.microsoft.com/office/powerpoint/2010/main" val="1038796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4199"/>
            <a:ext cx="10515600" cy="1325563"/>
          </a:xfrm>
        </p:spPr>
        <p:txBody>
          <a:bodyPr>
            <a:normAutofit/>
          </a:bodyPr>
          <a:lstStyle/>
          <a:p>
            <a:r>
              <a:rPr lang="en-US" dirty="0"/>
              <a:t>Solar Panels and Power Diversion</a:t>
            </a:r>
          </a:p>
        </p:txBody>
      </p:sp>
      <p:pic>
        <p:nvPicPr>
          <p:cNvPr id="7" name="Picture 6"/>
          <p:cNvPicPr>
            <a:picLocks noChangeAspect="1"/>
          </p:cNvPicPr>
          <p:nvPr/>
        </p:nvPicPr>
        <p:blipFill>
          <a:blip r:embed="rId3"/>
          <a:stretch>
            <a:fillRect/>
          </a:stretch>
        </p:blipFill>
        <p:spPr>
          <a:xfrm>
            <a:off x="2146406" y="1113813"/>
            <a:ext cx="7798588" cy="5614984"/>
          </a:xfrm>
          <a:prstGeom prst="rect">
            <a:avLst/>
          </a:prstGeom>
        </p:spPr>
      </p:pic>
    </p:spTree>
    <p:extLst>
      <p:ext uri="{BB962C8B-B14F-4D97-AF65-F5344CB8AC3E}">
        <p14:creationId xmlns:p14="http://schemas.microsoft.com/office/powerpoint/2010/main" val="244824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1: Introduction</a:t>
            </a:r>
          </a:p>
        </p:txBody>
      </p:sp>
      <p:sp>
        <p:nvSpPr>
          <p:cNvPr id="3" name="Content Placeholder 2"/>
          <p:cNvSpPr>
            <a:spLocks noGrp="1"/>
          </p:cNvSpPr>
          <p:nvPr>
            <p:ph idx="1"/>
          </p:nvPr>
        </p:nvSpPr>
        <p:spPr/>
        <p:txBody>
          <a:bodyPr vert="horz" lIns="91440" tIns="45720" rIns="91440" bIns="45720" rtlCol="0" anchor="t">
            <a:normAutofit/>
          </a:bodyPr>
          <a:lstStyle/>
          <a:p>
            <a:r>
              <a:rPr lang="en-US" dirty="0">
                <a:solidFill>
                  <a:schemeClr val="tx1"/>
                </a:solidFill>
                <a:latin typeface="Corbel"/>
              </a:rPr>
              <a:t>Rationale</a:t>
            </a:r>
          </a:p>
          <a:p>
            <a:r>
              <a:rPr lang="en-US" dirty="0">
                <a:solidFill>
                  <a:srgbClr val="FFFFFF"/>
                </a:solidFill>
              </a:rPr>
              <a:t>Prototype</a:t>
            </a:r>
            <a:r>
              <a:rPr lang="en-US" dirty="0">
                <a:solidFill>
                  <a:schemeClr val="tx1"/>
                </a:solidFill>
              </a:rPr>
              <a:t> Concept</a:t>
            </a:r>
          </a:p>
          <a:p>
            <a:r>
              <a:rPr lang="en-US" dirty="0"/>
              <a:t>Engineering Merit</a:t>
            </a:r>
          </a:p>
        </p:txBody>
      </p:sp>
    </p:spTree>
    <p:extLst>
      <p:ext uri="{BB962C8B-B14F-4D97-AF65-F5344CB8AC3E}">
        <p14:creationId xmlns:p14="http://schemas.microsoft.com/office/powerpoint/2010/main" val="420096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36395" y="1825625"/>
            <a:ext cx="5801784" cy="435133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1680" y="482657"/>
            <a:ext cx="7968442" cy="5976332"/>
          </a:xfrm>
          <a:prstGeom prst="rect">
            <a:avLst/>
          </a:prstGeom>
        </p:spPr>
      </p:pic>
    </p:spTree>
    <p:extLst>
      <p:ext uri="{BB962C8B-B14F-4D97-AF65-F5344CB8AC3E}">
        <p14:creationId xmlns:p14="http://schemas.microsoft.com/office/powerpoint/2010/main" val="19386743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r>
              <a:rPr lang="en-US" dirty="0"/>
              <a:t> 1</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3129" y="1461719"/>
            <a:ext cx="9225742" cy="5189480"/>
          </a:xfrm>
          <a:prstGeom prst="rect">
            <a:avLst/>
          </a:prstGeom>
        </p:spPr>
      </p:pic>
    </p:spTree>
    <p:extLst>
      <p:ext uri="{BB962C8B-B14F-4D97-AF65-F5344CB8AC3E}">
        <p14:creationId xmlns:p14="http://schemas.microsoft.com/office/powerpoint/2010/main" val="170352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Arduino</a:t>
            </a:r>
            <a:r>
              <a:rPr lang="en-US" dirty="0"/>
              <a:t> 2 to Raspberry Pi</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76773" y="1690688"/>
            <a:ext cx="6579039" cy="3700709"/>
          </a:xfrm>
        </p:spPr>
      </p:pic>
      <p:sp>
        <p:nvSpPr>
          <p:cNvPr id="5" name="TextBox 4"/>
          <p:cNvSpPr txBox="1"/>
          <p:nvPr/>
        </p:nvSpPr>
        <p:spPr>
          <a:xfrm>
            <a:off x="558142" y="2114642"/>
            <a:ext cx="4239490" cy="2246769"/>
          </a:xfrm>
          <a:prstGeom prst="rect">
            <a:avLst/>
          </a:prstGeom>
          <a:noFill/>
        </p:spPr>
        <p:txBody>
          <a:bodyPr wrap="square" rtlCol="0">
            <a:spAutoFit/>
          </a:bodyPr>
          <a:lstStyle/>
          <a:p>
            <a:pPr marL="342900" indent="-342900">
              <a:buFont typeface="Arial"/>
              <a:buChar char="•"/>
            </a:pPr>
            <a:r>
              <a:rPr lang="en-US" sz="2000" dirty="0"/>
              <a:t>Stepper Motor</a:t>
            </a:r>
          </a:p>
          <a:p>
            <a:endParaRPr lang="en-US" sz="2000" dirty="0"/>
          </a:p>
          <a:p>
            <a:pPr marL="285750" indent="-285750">
              <a:buFont typeface="Arial" panose="020B0604020202020204" pitchFamily="34" charset="0"/>
              <a:buChar char="•"/>
            </a:pPr>
            <a:r>
              <a:rPr lang="en-US" sz="2000" dirty="0"/>
              <a:t>Motor driver</a:t>
            </a:r>
          </a:p>
          <a:p>
            <a:endParaRPr lang="en-US" sz="2000" dirty="0"/>
          </a:p>
          <a:p>
            <a:pPr marL="285750" indent="-285750">
              <a:buFont typeface="Arial" panose="020B0604020202020204" pitchFamily="34" charset="0"/>
              <a:buChar char="•"/>
            </a:pPr>
            <a:r>
              <a:rPr lang="en-US" sz="2000" dirty="0"/>
              <a:t>Plastic Container</a:t>
            </a:r>
          </a:p>
          <a:p>
            <a:endParaRPr lang="en-US" sz="2000" dirty="0"/>
          </a:p>
          <a:p>
            <a:pPr marL="285750" indent="-285750">
              <a:buFont typeface="Arial" panose="020B0604020202020204" pitchFamily="34" charset="0"/>
              <a:buChar char="•"/>
            </a:pPr>
            <a:r>
              <a:rPr lang="en-US" sz="2000" dirty="0"/>
              <a:t>USB to B (serial communication)</a:t>
            </a:r>
          </a:p>
        </p:txBody>
      </p:sp>
    </p:spTree>
    <p:extLst>
      <p:ext uri="{BB962C8B-B14F-4D97-AF65-F5344CB8AC3E}">
        <p14:creationId xmlns:p14="http://schemas.microsoft.com/office/powerpoint/2010/main" val="2654848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Raspberry Pi</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44090" y="2241262"/>
            <a:ext cx="5853582" cy="3292640"/>
          </a:xfrm>
        </p:spPr>
      </p:pic>
      <p:sp>
        <p:nvSpPr>
          <p:cNvPr id="5" name="TextBox 4"/>
          <p:cNvSpPr txBox="1"/>
          <p:nvPr/>
        </p:nvSpPr>
        <p:spPr>
          <a:xfrm>
            <a:off x="617517" y="2763161"/>
            <a:ext cx="4251366" cy="1631216"/>
          </a:xfrm>
          <a:prstGeom prst="rect">
            <a:avLst/>
          </a:prstGeom>
          <a:noFill/>
        </p:spPr>
        <p:txBody>
          <a:bodyPr wrap="square" rtlCol="0">
            <a:spAutoFit/>
          </a:bodyPr>
          <a:lstStyle/>
          <a:p>
            <a:pPr marL="342900" indent="-342900">
              <a:buFont typeface="Arial" panose="020B0604020202020204" pitchFamily="34" charset="0"/>
              <a:buChar char="•"/>
            </a:pPr>
            <a:r>
              <a:rPr lang="en-US" sz="2000" dirty="0"/>
              <a:t>OS: </a:t>
            </a:r>
            <a:r>
              <a:rPr lang="en-US" sz="2000" dirty="0" err="1"/>
              <a:t>Raspbian</a:t>
            </a:r>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Touchscreen display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Website interface</a:t>
            </a:r>
          </a:p>
        </p:txBody>
      </p:sp>
    </p:spTree>
    <p:extLst>
      <p:ext uri="{BB962C8B-B14F-4D97-AF65-F5344CB8AC3E}">
        <p14:creationId xmlns:p14="http://schemas.microsoft.com/office/powerpoint/2010/main" val="3071671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Raspberry Pi </a:t>
            </a:r>
            <a:r>
              <a:rPr lang="en-US" dirty="0" err="1"/>
              <a:t>Raspbian</a:t>
            </a:r>
            <a:r>
              <a:rPr lang="en-US" dirty="0"/>
              <a:t> (</a:t>
            </a:r>
            <a:r>
              <a:rPr lang="en-US" dirty="0" err="1"/>
              <a:t>Debian</a:t>
            </a:r>
            <a:r>
              <a:rPr lang="en-US" dirty="0"/>
              <a:t>) </a:t>
            </a:r>
          </a:p>
        </p:txBody>
      </p:sp>
      <p:pic>
        <p:nvPicPr>
          <p:cNvPr id="5" name="Picture 4" descr="20170315_200042.jpg"/>
          <p:cNvPicPr>
            <a:picLocks noChangeAspect="1"/>
          </p:cNvPicPr>
          <p:nvPr/>
        </p:nvPicPr>
        <p:blipFill rotWithShape="1">
          <a:blip r:embed="rId2">
            <a:extLst>
              <a:ext uri="{28A0092B-C50C-407E-A947-70E740481C1C}">
                <a14:useLocalDpi xmlns:a14="http://schemas.microsoft.com/office/drawing/2010/main" val="0"/>
              </a:ext>
            </a:extLst>
          </a:blip>
          <a:srcRect l="26717" t="4570" r="44379" b="5971"/>
          <a:stretch/>
        </p:blipFill>
        <p:spPr>
          <a:xfrm rot="5400000">
            <a:off x="5619323" y="101914"/>
            <a:ext cx="4304868" cy="7494513"/>
          </a:xfrm>
          <a:prstGeom prst="rect">
            <a:avLst/>
          </a:prstGeom>
        </p:spPr>
      </p:pic>
      <p:sp>
        <p:nvSpPr>
          <p:cNvPr id="9" name="TextBox 8"/>
          <p:cNvSpPr txBox="1"/>
          <p:nvPr/>
        </p:nvSpPr>
        <p:spPr>
          <a:xfrm>
            <a:off x="268301" y="1931971"/>
            <a:ext cx="3756199" cy="3416320"/>
          </a:xfrm>
          <a:prstGeom prst="rect">
            <a:avLst/>
          </a:prstGeom>
          <a:noFill/>
        </p:spPr>
        <p:txBody>
          <a:bodyPr wrap="square" rtlCol="0">
            <a:spAutoFit/>
          </a:bodyPr>
          <a:lstStyle/>
          <a:p>
            <a:pPr marL="457200" indent="-457200">
              <a:buFont typeface="Arial"/>
              <a:buChar char="•"/>
            </a:pPr>
            <a:r>
              <a:rPr lang="en-US" sz="2400" dirty="0"/>
              <a:t>Linux  Based Terminal</a:t>
            </a:r>
          </a:p>
          <a:p>
            <a:pPr marL="457200" indent="-457200">
              <a:buFont typeface="Arial"/>
              <a:buChar char="•"/>
            </a:pPr>
            <a:endParaRPr lang="en-US" sz="2400" dirty="0"/>
          </a:p>
          <a:p>
            <a:pPr marL="457200" indent="-457200">
              <a:buFont typeface="Arial"/>
              <a:buChar char="•"/>
            </a:pPr>
            <a:r>
              <a:rPr lang="en-US" sz="2400" dirty="0"/>
              <a:t>Socket Server in C</a:t>
            </a:r>
          </a:p>
          <a:p>
            <a:pPr marL="457200" indent="-457200">
              <a:buFont typeface="Arial"/>
              <a:buChar char="•"/>
            </a:pPr>
            <a:endParaRPr lang="en-US" sz="2400" dirty="0"/>
          </a:p>
          <a:p>
            <a:pPr marL="457200" indent="-457200">
              <a:buFont typeface="Arial"/>
              <a:buChar char="•"/>
            </a:pPr>
            <a:r>
              <a:rPr lang="en-US" sz="2400" dirty="0"/>
              <a:t>Socket Client in PHP</a:t>
            </a:r>
          </a:p>
          <a:p>
            <a:pPr marL="457200" indent="-457200">
              <a:buFont typeface="Arial"/>
              <a:buChar char="•"/>
            </a:pPr>
            <a:endParaRPr lang="en-US" sz="2400" dirty="0"/>
          </a:p>
          <a:p>
            <a:pPr marL="457200" indent="-457200">
              <a:buFont typeface="Arial"/>
              <a:buChar char="•"/>
            </a:pPr>
            <a:r>
              <a:rPr lang="en-US" sz="2400" dirty="0"/>
              <a:t>Used get-apt install to install dependencies such as LAMP</a:t>
            </a:r>
          </a:p>
        </p:txBody>
      </p:sp>
      <p:sp>
        <p:nvSpPr>
          <p:cNvPr id="10" name="TextBox 9"/>
          <p:cNvSpPr txBox="1"/>
          <p:nvPr/>
        </p:nvSpPr>
        <p:spPr>
          <a:xfrm>
            <a:off x="2430114" y="6249409"/>
            <a:ext cx="7199407" cy="369332"/>
          </a:xfrm>
          <a:prstGeom prst="rect">
            <a:avLst/>
          </a:prstGeom>
          <a:noFill/>
        </p:spPr>
        <p:txBody>
          <a:bodyPr wrap="none" rtlCol="0">
            <a:spAutoFit/>
          </a:bodyPr>
          <a:lstStyle/>
          <a:p>
            <a:r>
              <a:rPr lang="en-US" dirty="0"/>
              <a:t>MYSQL, PHP, Apache, PHP-MYSQL, Apache-PHP-MYSQL, MYSQL server</a:t>
            </a:r>
          </a:p>
        </p:txBody>
      </p:sp>
    </p:spTree>
    <p:extLst>
      <p:ext uri="{BB962C8B-B14F-4D97-AF65-F5344CB8AC3E}">
        <p14:creationId xmlns:p14="http://schemas.microsoft.com/office/powerpoint/2010/main" val="5204943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921"/>
            <a:ext cx="10515600" cy="1325563"/>
          </a:xfrm>
        </p:spPr>
        <p:txBody>
          <a:bodyPr/>
          <a:lstStyle/>
          <a:p>
            <a:pPr algn="ctr"/>
            <a:r>
              <a:rPr lang="en-US" dirty="0"/>
              <a:t>User Interface</a:t>
            </a:r>
          </a:p>
        </p:txBody>
      </p:sp>
      <p:sp>
        <p:nvSpPr>
          <p:cNvPr id="7" name="Content Placeholder 6"/>
          <p:cNvSpPr>
            <a:spLocks noGrp="1"/>
          </p:cNvSpPr>
          <p:nvPr>
            <p:ph idx="1"/>
          </p:nvPr>
        </p:nvSpPr>
        <p:spPr/>
        <p:txBody>
          <a:bodyPr/>
          <a:lstStyle/>
          <a:p>
            <a:r>
              <a:rPr lang="en-US" dirty="0"/>
              <a:t>Login Page</a:t>
            </a:r>
          </a:p>
        </p:txBody>
      </p:sp>
      <p:pic>
        <p:nvPicPr>
          <p:cNvPr id="9" name="Picture 8"/>
          <p:cNvPicPr>
            <a:picLocks noChangeAspect="1"/>
          </p:cNvPicPr>
          <p:nvPr/>
        </p:nvPicPr>
        <p:blipFill>
          <a:blip r:embed="rId3"/>
          <a:stretch>
            <a:fillRect/>
          </a:stretch>
        </p:blipFill>
        <p:spPr>
          <a:xfrm>
            <a:off x="1120000" y="2405165"/>
            <a:ext cx="10233799" cy="3951389"/>
          </a:xfrm>
          <a:prstGeom prst="rect">
            <a:avLst/>
          </a:prstGeom>
        </p:spPr>
      </p:pic>
    </p:spTree>
    <p:extLst>
      <p:ext uri="{BB962C8B-B14F-4D97-AF65-F5344CB8AC3E}">
        <p14:creationId xmlns:p14="http://schemas.microsoft.com/office/powerpoint/2010/main" val="34904900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cont.</a:t>
            </a:r>
          </a:p>
        </p:txBody>
      </p:sp>
      <p:sp>
        <p:nvSpPr>
          <p:cNvPr id="3" name="Content Placeholder 2"/>
          <p:cNvSpPr>
            <a:spLocks noGrp="1"/>
          </p:cNvSpPr>
          <p:nvPr>
            <p:ph idx="1"/>
          </p:nvPr>
        </p:nvSpPr>
        <p:spPr>
          <a:xfrm>
            <a:off x="1120000" y="1825625"/>
            <a:ext cx="10233800" cy="563614"/>
          </a:xfrm>
        </p:spPr>
        <p:txBody>
          <a:bodyPr/>
          <a:lstStyle/>
          <a:p>
            <a:r>
              <a:rPr lang="en-US" dirty="0"/>
              <a:t>Account Page</a:t>
            </a:r>
          </a:p>
        </p:txBody>
      </p:sp>
      <p:pic>
        <p:nvPicPr>
          <p:cNvPr id="4" name="Picture 3"/>
          <p:cNvPicPr>
            <a:picLocks noChangeAspect="1"/>
          </p:cNvPicPr>
          <p:nvPr/>
        </p:nvPicPr>
        <p:blipFill>
          <a:blip r:embed="rId3"/>
          <a:stretch>
            <a:fillRect/>
          </a:stretch>
        </p:blipFill>
        <p:spPr>
          <a:xfrm>
            <a:off x="1120000" y="2524176"/>
            <a:ext cx="10033029" cy="3839292"/>
          </a:xfrm>
          <a:prstGeom prst="rect">
            <a:avLst/>
          </a:prstGeom>
        </p:spPr>
      </p:pic>
    </p:spTree>
    <p:extLst>
      <p:ext uri="{BB962C8B-B14F-4D97-AF65-F5344CB8AC3E}">
        <p14:creationId xmlns:p14="http://schemas.microsoft.com/office/powerpoint/2010/main" val="4044947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Interface cont.</a:t>
            </a:r>
          </a:p>
        </p:txBody>
      </p:sp>
      <p:sp>
        <p:nvSpPr>
          <p:cNvPr id="3" name="Content Placeholder 2"/>
          <p:cNvSpPr>
            <a:spLocks noGrp="1"/>
          </p:cNvSpPr>
          <p:nvPr>
            <p:ph idx="1"/>
          </p:nvPr>
        </p:nvSpPr>
        <p:spPr>
          <a:xfrm>
            <a:off x="1120000" y="1825625"/>
            <a:ext cx="10233800" cy="593110"/>
          </a:xfrm>
        </p:spPr>
        <p:txBody>
          <a:bodyPr/>
          <a:lstStyle/>
          <a:p>
            <a:r>
              <a:rPr lang="en-US" dirty="0"/>
              <a:t>Login Page</a:t>
            </a:r>
          </a:p>
        </p:txBody>
      </p:sp>
      <p:pic>
        <p:nvPicPr>
          <p:cNvPr id="4" name="Picture 3"/>
          <p:cNvPicPr>
            <a:picLocks noChangeAspect="1"/>
          </p:cNvPicPr>
          <p:nvPr/>
        </p:nvPicPr>
        <p:blipFill>
          <a:blip r:embed="rId3"/>
          <a:stretch>
            <a:fillRect/>
          </a:stretch>
        </p:blipFill>
        <p:spPr>
          <a:xfrm>
            <a:off x="1120000" y="2553672"/>
            <a:ext cx="2381250" cy="1790700"/>
          </a:xfrm>
          <a:prstGeom prst="rect">
            <a:avLst/>
          </a:prstGeom>
        </p:spPr>
      </p:pic>
    </p:spTree>
    <p:extLst>
      <p:ext uri="{BB962C8B-B14F-4D97-AF65-F5344CB8AC3E}">
        <p14:creationId xmlns:p14="http://schemas.microsoft.com/office/powerpoint/2010/main" val="954146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User Interface</a:t>
            </a:r>
          </a:p>
        </p:txBody>
      </p:sp>
      <p:sp>
        <p:nvSpPr>
          <p:cNvPr id="3" name="Content Placeholder 2"/>
          <p:cNvSpPr>
            <a:spLocks noGrp="1"/>
          </p:cNvSpPr>
          <p:nvPr>
            <p:ph idx="1"/>
          </p:nvPr>
        </p:nvSpPr>
        <p:spPr>
          <a:xfrm>
            <a:off x="1120000" y="1991876"/>
            <a:ext cx="10233800" cy="4351338"/>
          </a:xfrm>
        </p:spPr>
        <p:txBody>
          <a:bodyPr/>
          <a:lstStyle/>
          <a:p>
            <a:r>
              <a:rPr lang="en-US" dirty="0"/>
              <a:t>Login or Create an account</a:t>
            </a:r>
          </a:p>
          <a:p>
            <a:pPr lvl="1"/>
            <a:r>
              <a:rPr lang="en-US" dirty="0"/>
              <a:t>Uses hash cryptography to protect password</a:t>
            </a:r>
          </a:p>
          <a:p>
            <a:pPr lvl="1"/>
            <a:r>
              <a:rPr lang="en-US" dirty="0"/>
              <a:t>Login authentication to protect phone from theft</a:t>
            </a:r>
          </a:p>
          <a:p>
            <a:r>
              <a:rPr lang="en-US" dirty="0"/>
              <a:t>Action Page</a:t>
            </a:r>
          </a:p>
          <a:p>
            <a:pPr lvl="1"/>
            <a:r>
              <a:rPr lang="en-US" dirty="0"/>
              <a:t>Select module and click button to trigger motor.</a:t>
            </a:r>
          </a:p>
          <a:p>
            <a:pPr lvl="1"/>
            <a:r>
              <a:rPr lang="en-US" dirty="0"/>
              <a:t>Controlling Arduino from Raspberry Pi through serial communication</a:t>
            </a:r>
          </a:p>
          <a:p>
            <a:pPr lvl="1"/>
            <a:r>
              <a:rPr lang="en-US" dirty="0"/>
              <a:t>Raspberry Pi sends  a byte (ASCII hexadecimal number) which encodes which module was selected. This byte is sent from the PHP code to C code through a pipe, then from the C code to the Arduino though the serial port.</a:t>
            </a:r>
          </a:p>
        </p:txBody>
      </p:sp>
    </p:spTree>
    <p:extLst>
      <p:ext uri="{BB962C8B-B14F-4D97-AF65-F5344CB8AC3E}">
        <p14:creationId xmlns:p14="http://schemas.microsoft.com/office/powerpoint/2010/main" val="1730646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4: Project Evaluation</a:t>
            </a:r>
          </a:p>
        </p:txBody>
      </p:sp>
      <p:sp>
        <p:nvSpPr>
          <p:cNvPr id="3" name="Content Placeholder 2"/>
          <p:cNvSpPr>
            <a:spLocks noGrp="1"/>
          </p:cNvSpPr>
          <p:nvPr>
            <p:ph idx="1"/>
          </p:nvPr>
        </p:nvSpPr>
        <p:spPr/>
        <p:txBody>
          <a:bodyPr/>
          <a:lstStyle/>
          <a:p>
            <a:r>
              <a:rPr lang="en-US" dirty="0"/>
              <a:t>Goals and Objectives </a:t>
            </a:r>
          </a:p>
          <a:p>
            <a:r>
              <a:rPr lang="en-US" dirty="0"/>
              <a:t>Critical Specifications</a:t>
            </a:r>
          </a:p>
          <a:p>
            <a:r>
              <a:rPr lang="en-US" dirty="0"/>
              <a:t>Feasibility</a:t>
            </a:r>
          </a:p>
        </p:txBody>
      </p:sp>
    </p:spTree>
    <p:extLst>
      <p:ext uri="{BB962C8B-B14F-4D97-AF65-F5344CB8AC3E}">
        <p14:creationId xmlns:p14="http://schemas.microsoft.com/office/powerpoint/2010/main" val="1903499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to our Prototype</a:t>
            </a:r>
          </a:p>
        </p:txBody>
      </p:sp>
      <p:sp>
        <p:nvSpPr>
          <p:cNvPr id="3" name="Content Placeholder 2"/>
          <p:cNvSpPr>
            <a:spLocks noGrp="1"/>
          </p:cNvSpPr>
          <p:nvPr>
            <p:ph idx="1"/>
          </p:nvPr>
        </p:nvSpPr>
        <p:spPr/>
        <p:txBody>
          <a:bodyPr/>
          <a:lstStyle/>
          <a:p>
            <a:r>
              <a:rPr lang="en-US" dirty="0"/>
              <a:t>Smartphone usage is vital for people all over the world</a:t>
            </a:r>
          </a:p>
          <a:p>
            <a:r>
              <a:rPr lang="en-US" dirty="0"/>
              <a:t>Phone dying = unfortunate inconvenience</a:t>
            </a:r>
          </a:p>
          <a:p>
            <a:r>
              <a:rPr lang="en-US" dirty="0"/>
              <a:t>Electrical outlets typically indoors</a:t>
            </a:r>
          </a:p>
          <a:p>
            <a:r>
              <a:rPr lang="en-US" dirty="0"/>
              <a:t>Phone chargers rely on electric grid  = coal and natural gas</a:t>
            </a:r>
          </a:p>
          <a:p>
            <a:r>
              <a:rPr lang="en-US" dirty="0"/>
              <a:t>Search for solutions to phone charging while mindful of resource impact</a:t>
            </a:r>
          </a:p>
          <a:p>
            <a:endParaRPr lang="en-US" dirty="0"/>
          </a:p>
        </p:txBody>
      </p:sp>
    </p:spTree>
    <p:extLst>
      <p:ext uri="{BB962C8B-B14F-4D97-AF65-F5344CB8AC3E}">
        <p14:creationId xmlns:p14="http://schemas.microsoft.com/office/powerpoint/2010/main" val="10558980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Goals and Objectives</a:t>
            </a:r>
          </a:p>
        </p:txBody>
      </p:sp>
      <p:sp>
        <p:nvSpPr>
          <p:cNvPr id="3" name="Content Placeholder 2"/>
          <p:cNvSpPr>
            <a:spLocks noGrp="1"/>
          </p:cNvSpPr>
          <p:nvPr>
            <p:ph idx="1"/>
          </p:nvPr>
        </p:nvSpPr>
        <p:spPr/>
        <p:txBody>
          <a:bodyPr>
            <a:normAutofit/>
          </a:bodyPr>
          <a:lstStyle/>
          <a:p>
            <a:r>
              <a:rPr lang="en-US" b="1" dirty="0"/>
              <a:t>SMART GOAL: Consider power system that can adequately charge all devices in the prototype</a:t>
            </a:r>
            <a:endParaRPr lang="en-US" dirty="0"/>
          </a:p>
          <a:p>
            <a:r>
              <a:rPr lang="en-US" dirty="0"/>
              <a:t>Criterion:</a:t>
            </a:r>
          </a:p>
          <a:p>
            <a:r>
              <a:rPr lang="en-US" dirty="0"/>
              <a:t>Pass Threshold:</a:t>
            </a:r>
          </a:p>
          <a:p>
            <a:r>
              <a:rPr lang="en-US" dirty="0"/>
              <a:t>Method:</a:t>
            </a:r>
          </a:p>
          <a:p>
            <a:r>
              <a:rPr lang="en-US" dirty="0"/>
              <a:t>Measured Value:</a:t>
            </a:r>
          </a:p>
          <a:p>
            <a:r>
              <a:rPr lang="en-US" dirty="0"/>
              <a:t>Result:</a:t>
            </a:r>
          </a:p>
          <a:p>
            <a:endParaRPr lang="en-US" dirty="0"/>
          </a:p>
        </p:txBody>
      </p:sp>
    </p:spTree>
    <p:extLst>
      <p:ext uri="{BB962C8B-B14F-4D97-AF65-F5344CB8AC3E}">
        <p14:creationId xmlns:p14="http://schemas.microsoft.com/office/powerpoint/2010/main" val="588427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Goals and Objectives</a:t>
            </a:r>
          </a:p>
        </p:txBody>
      </p:sp>
      <p:sp>
        <p:nvSpPr>
          <p:cNvPr id="3" name="Content Placeholder 2"/>
          <p:cNvSpPr>
            <a:spLocks noGrp="1"/>
          </p:cNvSpPr>
          <p:nvPr>
            <p:ph idx="1"/>
          </p:nvPr>
        </p:nvSpPr>
        <p:spPr/>
        <p:txBody>
          <a:bodyPr>
            <a:normAutofit/>
          </a:bodyPr>
          <a:lstStyle/>
          <a:p>
            <a:r>
              <a:rPr lang="en-US" b="1" dirty="0"/>
              <a:t>SMART GOAL: Successfully create security system to protect prototype.</a:t>
            </a:r>
            <a:endParaRPr lang="en-US" dirty="0"/>
          </a:p>
          <a:p>
            <a:r>
              <a:rPr lang="en-US" dirty="0"/>
              <a:t>Criterion: Using sensors and software to create a security system.</a:t>
            </a:r>
          </a:p>
          <a:p>
            <a:r>
              <a:rPr lang="en-US" dirty="0"/>
              <a:t>Pass Threshold: Security system installed utilizing password encryption and locking mechanism.</a:t>
            </a:r>
          </a:p>
          <a:p>
            <a:r>
              <a:rPr lang="en-US" dirty="0"/>
              <a:t>Method: Hash encryption for passwords entered into database, and small motor to create a </a:t>
            </a:r>
            <a:r>
              <a:rPr lang="en-US"/>
              <a:t>locking mechanism.</a:t>
            </a:r>
            <a:endParaRPr lang="en-US" dirty="0"/>
          </a:p>
          <a:p>
            <a:r>
              <a:rPr lang="en-US" dirty="0"/>
              <a:t>Measured Value: N/A</a:t>
            </a:r>
          </a:p>
          <a:p>
            <a:r>
              <a:rPr lang="en-US" dirty="0"/>
              <a:t>Result: Passed</a:t>
            </a:r>
          </a:p>
        </p:txBody>
      </p:sp>
    </p:spTree>
    <p:extLst>
      <p:ext uri="{BB962C8B-B14F-4D97-AF65-F5344CB8AC3E}">
        <p14:creationId xmlns:p14="http://schemas.microsoft.com/office/powerpoint/2010/main" val="1697949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Goals and Objectives</a:t>
            </a:r>
          </a:p>
        </p:txBody>
      </p:sp>
      <p:sp>
        <p:nvSpPr>
          <p:cNvPr id="3" name="Content Placeholder 2"/>
          <p:cNvSpPr>
            <a:spLocks noGrp="1"/>
          </p:cNvSpPr>
          <p:nvPr>
            <p:ph idx="1"/>
          </p:nvPr>
        </p:nvSpPr>
        <p:spPr/>
        <p:txBody>
          <a:bodyPr/>
          <a:lstStyle/>
          <a:p>
            <a:r>
              <a:rPr lang="en-US" b="1" dirty="0"/>
              <a:t>SMART GOAL: Provide means to improve our customers experience with our prototype</a:t>
            </a:r>
            <a:endParaRPr lang="en-US" dirty="0"/>
          </a:p>
          <a:p>
            <a:r>
              <a:rPr lang="en-US" dirty="0"/>
              <a:t>Criterion: Measure the amount of time it takes for a full charge.</a:t>
            </a:r>
          </a:p>
          <a:p>
            <a:r>
              <a:rPr lang="en-US" dirty="0"/>
              <a:t>Pass Threshold: If it takes less than an hour to fully charge.</a:t>
            </a:r>
          </a:p>
          <a:p>
            <a:r>
              <a:rPr lang="en-US" dirty="0"/>
              <a:t>Method: N/A</a:t>
            </a:r>
          </a:p>
          <a:p>
            <a:r>
              <a:rPr lang="en-US" dirty="0"/>
              <a:t>Measured Value: N/A</a:t>
            </a:r>
          </a:p>
          <a:p>
            <a:r>
              <a:rPr lang="en-US" dirty="0"/>
              <a:t>Result: Failed</a:t>
            </a:r>
          </a:p>
        </p:txBody>
      </p:sp>
    </p:spTree>
    <p:extLst>
      <p:ext uri="{BB962C8B-B14F-4D97-AF65-F5344CB8AC3E}">
        <p14:creationId xmlns:p14="http://schemas.microsoft.com/office/powerpoint/2010/main" val="17442311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Goals and Objectives</a:t>
            </a:r>
          </a:p>
        </p:txBody>
      </p:sp>
      <p:sp>
        <p:nvSpPr>
          <p:cNvPr id="3" name="Content Placeholder 2"/>
          <p:cNvSpPr>
            <a:spLocks noGrp="1"/>
          </p:cNvSpPr>
          <p:nvPr>
            <p:ph idx="1"/>
          </p:nvPr>
        </p:nvSpPr>
        <p:spPr/>
        <p:txBody>
          <a:bodyPr vert="horz" lIns="91440" tIns="45720" rIns="91440" bIns="45720" rtlCol="0" anchor="t">
            <a:normAutofit lnSpcReduction="10000"/>
          </a:bodyPr>
          <a:lstStyle/>
          <a:p>
            <a:r>
              <a:rPr lang="en-US" b="1" dirty="0"/>
              <a:t>SMART GOAL: </a:t>
            </a:r>
            <a:r>
              <a:rPr lang="en-US" dirty="0">
                <a:solidFill>
                  <a:srgbClr val="FFFFFF"/>
                </a:solidFill>
              </a:rPr>
              <a:t>Making sure the temperature of the battery is within safe area, and the force sensor is sensitive enough</a:t>
            </a:r>
            <a:endParaRPr lang="en-US" dirty="0"/>
          </a:p>
          <a:p>
            <a:r>
              <a:rPr lang="en-US" dirty="0"/>
              <a:t>Criterion: </a:t>
            </a:r>
            <a:r>
              <a:rPr lang="en-US" dirty="0">
                <a:solidFill>
                  <a:schemeClr val="tx1"/>
                </a:solidFill>
              </a:rPr>
              <a:t>Let the battery work for an amount of time and put phone above the force sensor</a:t>
            </a:r>
          </a:p>
          <a:p>
            <a:r>
              <a:rPr lang="en-US" dirty="0"/>
              <a:t>Pass Threshold: </a:t>
            </a:r>
            <a:r>
              <a:rPr lang="en-US" dirty="0">
                <a:solidFill>
                  <a:schemeClr val="tx1"/>
                </a:solidFill>
              </a:rPr>
              <a:t>If the fan starts work when the temperature of battery is over 30° and keep it not goes up. If the phone starts to be charged when it is put on the force sensor</a:t>
            </a:r>
          </a:p>
          <a:p>
            <a:r>
              <a:rPr lang="en-US" dirty="0"/>
              <a:t>Method: </a:t>
            </a:r>
            <a:r>
              <a:rPr lang="en-US" dirty="0">
                <a:solidFill>
                  <a:schemeClr val="tx1"/>
                </a:solidFill>
              </a:rPr>
              <a:t>N/A</a:t>
            </a:r>
          </a:p>
          <a:p>
            <a:r>
              <a:rPr lang="en-US" dirty="0"/>
              <a:t>Measured Value: </a:t>
            </a:r>
            <a:r>
              <a:rPr lang="en-US" dirty="0">
                <a:solidFill>
                  <a:schemeClr val="tx1"/>
                </a:solidFill>
              </a:rPr>
              <a:t>N/A</a:t>
            </a:r>
          </a:p>
          <a:p>
            <a:r>
              <a:rPr lang="en-US" dirty="0"/>
              <a:t>Result: Temperature-controlled </a:t>
            </a:r>
            <a:r>
              <a:rPr lang="en-US" dirty="0">
                <a:solidFill>
                  <a:srgbClr val="FFFFFF"/>
                </a:solidFill>
              </a:rPr>
              <a:t>Fan</a:t>
            </a:r>
            <a:r>
              <a:rPr lang="en-US" dirty="0">
                <a:solidFill>
                  <a:schemeClr val="tx1"/>
                </a:solidFill>
              </a:rPr>
              <a:t> failed. Force sensor success</a:t>
            </a:r>
          </a:p>
        </p:txBody>
      </p:sp>
    </p:spTree>
    <p:extLst>
      <p:ext uri="{BB962C8B-B14F-4D97-AF65-F5344CB8AC3E}">
        <p14:creationId xmlns:p14="http://schemas.microsoft.com/office/powerpoint/2010/main" val="2734557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 of Prototype Specifications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7075124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Feasibility of our Prototype</a:t>
            </a:r>
          </a:p>
        </p:txBody>
      </p:sp>
      <p:sp>
        <p:nvSpPr>
          <p:cNvPr id="3" name="Content Placeholder 2"/>
          <p:cNvSpPr>
            <a:spLocks noGrp="1"/>
          </p:cNvSpPr>
          <p:nvPr>
            <p:ph idx="1"/>
          </p:nvPr>
        </p:nvSpPr>
        <p:spPr/>
        <p:txBody>
          <a:bodyPr/>
          <a:lstStyle/>
          <a:p>
            <a:r>
              <a:rPr lang="en-US" dirty="0"/>
              <a:t>How long do the batteries last?</a:t>
            </a:r>
          </a:p>
          <a:p>
            <a:r>
              <a:rPr lang="en-US" dirty="0"/>
              <a:t>6600mAh batteries tested at 750mA and 1A draw rate</a:t>
            </a:r>
          </a:p>
          <a:p>
            <a:r>
              <a:rPr lang="en-US" dirty="0"/>
              <a:t>Using BK Precision 8601 DC Electronic Load </a:t>
            </a:r>
          </a:p>
          <a:p>
            <a:r>
              <a:rPr lang="en-US"/>
              <a:t>LabVIEW</a:t>
            </a:r>
            <a:endParaRPr lang="en-US" dirty="0"/>
          </a:p>
        </p:txBody>
      </p:sp>
      <p:pic>
        <p:nvPicPr>
          <p:cNvPr id="4" name="Picture 3" descr="../../../Library/Containers/com.apple.mail/Data/Library/Mail%20Downloads/3F432702-23F3-457B-95FE-A7B19C4BF183/1anp3.0.PNG"/>
          <p:cNvPicPr/>
          <p:nvPr/>
        </p:nvPicPr>
        <p:blipFill>
          <a:blip r:embed="rId3">
            <a:extLst>
              <a:ext uri="{28A0092B-C50C-407E-A947-70E740481C1C}">
                <a14:useLocalDpi xmlns:a14="http://schemas.microsoft.com/office/drawing/2010/main" val="0"/>
              </a:ext>
            </a:extLst>
          </a:blip>
          <a:srcRect/>
          <a:stretch>
            <a:fillRect/>
          </a:stretch>
        </p:blipFill>
        <p:spPr bwMode="auto">
          <a:xfrm>
            <a:off x="3265100" y="3467100"/>
            <a:ext cx="5943600" cy="2844800"/>
          </a:xfrm>
          <a:prstGeom prst="rect">
            <a:avLst/>
          </a:prstGeom>
          <a:noFill/>
          <a:ln>
            <a:noFill/>
          </a:ln>
        </p:spPr>
      </p:pic>
    </p:spTree>
    <p:extLst>
      <p:ext uri="{BB962C8B-B14F-4D97-AF65-F5344CB8AC3E}">
        <p14:creationId xmlns:p14="http://schemas.microsoft.com/office/powerpoint/2010/main" val="19090316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descr="../../../Library/Containers/com.apple.mail/Data/Library/Mail%20Downloads/4DBCC908-445C-41B2-AAF1-163F34A78A22/labview%20testing.PNG"/>
          <p:cNvPicPr/>
          <p:nvPr/>
        </p:nvPicPr>
        <p:blipFill>
          <a:blip r:embed="rId3">
            <a:extLst>
              <a:ext uri="{28A0092B-C50C-407E-A947-70E740481C1C}">
                <a14:useLocalDpi xmlns:a14="http://schemas.microsoft.com/office/drawing/2010/main" val="0"/>
              </a:ext>
            </a:extLst>
          </a:blip>
          <a:srcRect/>
          <a:stretch>
            <a:fillRect/>
          </a:stretch>
        </p:blipFill>
        <p:spPr bwMode="auto">
          <a:xfrm>
            <a:off x="555812" y="537881"/>
            <a:ext cx="11008659" cy="6078071"/>
          </a:xfrm>
          <a:prstGeom prst="rect">
            <a:avLst/>
          </a:prstGeom>
          <a:noFill/>
          <a:ln>
            <a:noFill/>
          </a:ln>
        </p:spPr>
      </p:pic>
    </p:spTree>
    <p:extLst>
      <p:ext uri="{BB962C8B-B14F-4D97-AF65-F5344CB8AC3E}">
        <p14:creationId xmlns:p14="http://schemas.microsoft.com/office/powerpoint/2010/main" val="280857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36395" y="1825625"/>
            <a:ext cx="5801784" cy="4351338"/>
          </a:xfr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2174" y="216130"/>
            <a:ext cx="8855825" cy="6641869"/>
          </a:xfrm>
          <a:prstGeom prst="rect">
            <a:avLst/>
          </a:prstGeom>
        </p:spPr>
      </p:pic>
    </p:spTree>
    <p:extLst>
      <p:ext uri="{BB962C8B-B14F-4D97-AF65-F5344CB8AC3E}">
        <p14:creationId xmlns:p14="http://schemas.microsoft.com/office/powerpoint/2010/main" val="21409579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Mostly charged battery at 1000mA, 3.3 </a:t>
            </a:r>
            <a:r>
              <a:rPr lang="en-US" dirty="0" err="1"/>
              <a:t>hrs</a:t>
            </a:r>
            <a:r>
              <a:rPr lang="en-US" dirty="0"/>
              <a:t> starting @ 3.6V</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3"/>
          <a:stretch>
            <a:fillRect/>
          </a:stretch>
        </p:blipFill>
        <p:spPr>
          <a:xfrm>
            <a:off x="2039838" y="1825625"/>
            <a:ext cx="8112323" cy="4952515"/>
          </a:xfrm>
          <a:prstGeom prst="rect">
            <a:avLst/>
          </a:prstGeom>
        </p:spPr>
      </p:pic>
    </p:spTree>
    <p:extLst>
      <p:ext uri="{BB962C8B-B14F-4D97-AF65-F5344CB8AC3E}">
        <p14:creationId xmlns:p14="http://schemas.microsoft.com/office/powerpoint/2010/main" val="4734503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Fully Charged battery at 750mA, 7.7hrs starting @ 3.83 V</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2565399" y="1904872"/>
            <a:ext cx="7395025" cy="4815016"/>
          </a:xfrm>
          <a:prstGeom prst="rect">
            <a:avLst/>
          </a:prstGeom>
        </p:spPr>
      </p:pic>
    </p:spTree>
    <p:extLst>
      <p:ext uri="{BB962C8B-B14F-4D97-AF65-F5344CB8AC3E}">
        <p14:creationId xmlns:p14="http://schemas.microsoft.com/office/powerpoint/2010/main" val="724020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Prototype Concept</a:t>
            </a:r>
          </a:p>
        </p:txBody>
      </p:sp>
      <p:sp>
        <p:nvSpPr>
          <p:cNvPr id="3" name="Content Placeholder 2"/>
          <p:cNvSpPr>
            <a:spLocks noGrp="1"/>
          </p:cNvSpPr>
          <p:nvPr>
            <p:ph idx="1"/>
          </p:nvPr>
        </p:nvSpPr>
        <p:spPr/>
        <p:txBody>
          <a:bodyPr vert="horz" lIns="91440" tIns="45720" rIns="91440" bIns="45720" rtlCol="0" anchor="t">
            <a:normAutofit/>
          </a:bodyPr>
          <a:lstStyle/>
          <a:p>
            <a:r>
              <a:rPr lang="en-US" dirty="0"/>
              <a:t>Solar powered</a:t>
            </a:r>
          </a:p>
          <a:p>
            <a:r>
              <a:rPr lang="en-US" dirty="0"/>
              <a:t>Self-sustaining</a:t>
            </a:r>
          </a:p>
          <a:p>
            <a:r>
              <a:rPr lang="en-US" dirty="0"/>
              <a:t>Charge multiple phones at a time</a:t>
            </a:r>
          </a:p>
          <a:p>
            <a:r>
              <a:rPr lang="en-US" dirty="0"/>
              <a:t>Commercially available</a:t>
            </a:r>
          </a:p>
          <a:p>
            <a:r>
              <a:rPr lang="en-US" dirty="0"/>
              <a:t>Located in high traffic areas</a:t>
            </a:r>
          </a:p>
          <a:p>
            <a:endParaRPr lang="en-US" dirty="0"/>
          </a:p>
          <a:p>
            <a:endParaRPr lang="en-US" dirty="0"/>
          </a:p>
        </p:txBody>
      </p:sp>
    </p:spTree>
    <p:extLst>
      <p:ext uri="{BB962C8B-B14F-4D97-AF65-F5344CB8AC3E}">
        <p14:creationId xmlns:p14="http://schemas.microsoft.com/office/powerpoint/2010/main" val="5018869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5: Financials</a:t>
            </a:r>
          </a:p>
        </p:txBody>
      </p:sp>
      <p:sp>
        <p:nvSpPr>
          <p:cNvPr id="3" name="Content Placeholder 2"/>
          <p:cNvSpPr>
            <a:spLocks noGrp="1"/>
          </p:cNvSpPr>
          <p:nvPr>
            <p:ph idx="1"/>
          </p:nvPr>
        </p:nvSpPr>
        <p:spPr/>
        <p:txBody>
          <a:bodyPr/>
          <a:lstStyle/>
          <a:p>
            <a:r>
              <a:rPr lang="en-US" dirty="0"/>
              <a:t>Proposed Costs</a:t>
            </a:r>
          </a:p>
          <a:p>
            <a:r>
              <a:rPr lang="en-US" dirty="0"/>
              <a:t>Actual Costs</a:t>
            </a:r>
          </a:p>
          <a:p>
            <a:r>
              <a:rPr lang="en-US" dirty="0"/>
              <a:t>Estimated Production Levels</a:t>
            </a:r>
          </a:p>
          <a:p>
            <a:r>
              <a:rPr lang="en-US" dirty="0"/>
              <a:t>Estimated Production Cost per Unit</a:t>
            </a:r>
          </a:p>
          <a:p>
            <a:r>
              <a:rPr lang="en-US" dirty="0"/>
              <a:t>Suggested Retail Price</a:t>
            </a:r>
          </a:p>
        </p:txBody>
      </p:sp>
    </p:spTree>
    <p:extLst>
      <p:ext uri="{BB962C8B-B14F-4D97-AF65-F5344CB8AC3E}">
        <p14:creationId xmlns:p14="http://schemas.microsoft.com/office/powerpoint/2010/main" val="823476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Proposed Costs</a:t>
            </a:r>
          </a:p>
        </p:txBody>
      </p:sp>
      <p:pic>
        <p:nvPicPr>
          <p:cNvPr id="3" name="Picture 2"/>
          <p:cNvPicPr>
            <a:picLocks noChangeAspect="1"/>
          </p:cNvPicPr>
          <p:nvPr/>
        </p:nvPicPr>
        <p:blipFill>
          <a:blip r:embed="rId3"/>
          <a:stretch>
            <a:fillRect/>
          </a:stretch>
        </p:blipFill>
        <p:spPr>
          <a:xfrm>
            <a:off x="1932039" y="1690688"/>
            <a:ext cx="8023122" cy="4518383"/>
          </a:xfrm>
          <a:prstGeom prst="rect">
            <a:avLst/>
          </a:prstGeom>
        </p:spPr>
      </p:pic>
    </p:spTree>
    <p:extLst>
      <p:ext uri="{BB962C8B-B14F-4D97-AF65-F5344CB8AC3E}">
        <p14:creationId xmlns:p14="http://schemas.microsoft.com/office/powerpoint/2010/main" val="18553336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Assembly Costs</a:t>
            </a:r>
          </a:p>
        </p:txBody>
      </p:sp>
      <p:pic>
        <p:nvPicPr>
          <p:cNvPr id="5" name="Picture 4"/>
          <p:cNvPicPr>
            <a:picLocks noChangeAspect="1"/>
          </p:cNvPicPr>
          <p:nvPr/>
        </p:nvPicPr>
        <p:blipFill>
          <a:blip r:embed="rId3"/>
          <a:stretch>
            <a:fillRect/>
          </a:stretch>
        </p:blipFill>
        <p:spPr>
          <a:xfrm>
            <a:off x="1887793" y="1690688"/>
            <a:ext cx="8509820" cy="4370899"/>
          </a:xfrm>
          <a:prstGeom prst="rect">
            <a:avLst/>
          </a:prstGeom>
        </p:spPr>
      </p:pic>
    </p:spTree>
    <p:extLst>
      <p:ext uri="{BB962C8B-B14F-4D97-AF65-F5344CB8AC3E}">
        <p14:creationId xmlns:p14="http://schemas.microsoft.com/office/powerpoint/2010/main" val="29710764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Contingency Plan</a:t>
            </a:r>
          </a:p>
        </p:txBody>
      </p:sp>
      <p:pic>
        <p:nvPicPr>
          <p:cNvPr id="4" name="Picture 3"/>
          <p:cNvPicPr>
            <a:picLocks noChangeAspect="1"/>
          </p:cNvPicPr>
          <p:nvPr/>
        </p:nvPicPr>
        <p:blipFill>
          <a:blip r:embed="rId3"/>
          <a:stretch>
            <a:fillRect/>
          </a:stretch>
        </p:blipFill>
        <p:spPr>
          <a:xfrm>
            <a:off x="1489587" y="1690688"/>
            <a:ext cx="8672052" cy="4457461"/>
          </a:xfrm>
          <a:prstGeom prst="rect">
            <a:avLst/>
          </a:prstGeom>
        </p:spPr>
      </p:pic>
    </p:spTree>
    <p:extLst>
      <p:ext uri="{BB962C8B-B14F-4D97-AF65-F5344CB8AC3E}">
        <p14:creationId xmlns:p14="http://schemas.microsoft.com/office/powerpoint/2010/main" val="32012478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Actual Costs</a:t>
            </a:r>
          </a:p>
        </p:txBody>
      </p:sp>
      <p:pic>
        <p:nvPicPr>
          <p:cNvPr id="3" name="Picture 2"/>
          <p:cNvPicPr>
            <a:picLocks noChangeAspect="1"/>
          </p:cNvPicPr>
          <p:nvPr/>
        </p:nvPicPr>
        <p:blipFill>
          <a:blip r:embed="rId3"/>
          <a:stretch>
            <a:fillRect/>
          </a:stretch>
        </p:blipFill>
        <p:spPr>
          <a:xfrm>
            <a:off x="1902542" y="1690688"/>
            <a:ext cx="8052619" cy="4621622"/>
          </a:xfrm>
          <a:prstGeom prst="rect">
            <a:avLst/>
          </a:prstGeom>
        </p:spPr>
      </p:pic>
    </p:spTree>
    <p:extLst>
      <p:ext uri="{BB962C8B-B14F-4D97-AF65-F5344CB8AC3E}">
        <p14:creationId xmlns:p14="http://schemas.microsoft.com/office/powerpoint/2010/main" val="1633558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Development Costs</a:t>
            </a:r>
          </a:p>
        </p:txBody>
      </p:sp>
      <p:pic>
        <p:nvPicPr>
          <p:cNvPr id="4" name="Picture 3"/>
          <p:cNvPicPr>
            <a:picLocks noChangeAspect="1"/>
          </p:cNvPicPr>
          <p:nvPr/>
        </p:nvPicPr>
        <p:blipFill>
          <a:blip r:embed="rId3"/>
          <a:stretch>
            <a:fillRect/>
          </a:stretch>
        </p:blipFill>
        <p:spPr>
          <a:xfrm>
            <a:off x="838200" y="1690688"/>
            <a:ext cx="4244964" cy="1931424"/>
          </a:xfrm>
          <a:prstGeom prst="rect">
            <a:avLst/>
          </a:prstGeom>
        </p:spPr>
      </p:pic>
      <p:pic>
        <p:nvPicPr>
          <p:cNvPr id="8" name="Picture 7"/>
          <p:cNvPicPr>
            <a:picLocks noChangeAspect="1"/>
          </p:cNvPicPr>
          <p:nvPr/>
        </p:nvPicPr>
        <p:blipFill>
          <a:blip r:embed="rId4"/>
          <a:stretch>
            <a:fillRect/>
          </a:stretch>
        </p:blipFill>
        <p:spPr>
          <a:xfrm>
            <a:off x="7108835" y="3988054"/>
            <a:ext cx="4244965" cy="2050392"/>
          </a:xfrm>
          <a:prstGeom prst="rect">
            <a:avLst/>
          </a:prstGeom>
        </p:spPr>
      </p:pic>
    </p:spTree>
    <p:extLst>
      <p:ext uri="{BB962C8B-B14F-4D97-AF65-F5344CB8AC3E}">
        <p14:creationId xmlns:p14="http://schemas.microsoft.com/office/powerpoint/2010/main" val="33449299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Production Levels</a:t>
            </a:r>
          </a:p>
        </p:txBody>
      </p:sp>
      <p:graphicFrame>
        <p:nvGraphicFramePr>
          <p:cNvPr id="4" name="Table 3"/>
          <p:cNvGraphicFramePr>
            <a:graphicFrameLocks noGrp="1"/>
          </p:cNvGraphicFramePr>
          <p:nvPr>
            <p:extLst>
              <p:ext uri="{D42A27DB-BD31-4B8C-83A1-F6EECF244321}">
                <p14:modId xmlns:p14="http://schemas.microsoft.com/office/powerpoint/2010/main" val="898304493"/>
              </p:ext>
            </p:extLst>
          </p:nvPr>
        </p:nvGraphicFramePr>
        <p:xfrm>
          <a:off x="2032000" y="2528341"/>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960272880"/>
                    </a:ext>
                  </a:extLst>
                </a:gridCol>
                <a:gridCol w="4064000">
                  <a:extLst>
                    <a:ext uri="{9D8B030D-6E8A-4147-A177-3AD203B41FA5}">
                      <a16:colId xmlns:a16="http://schemas.microsoft.com/office/drawing/2014/main" val="2876935637"/>
                    </a:ext>
                  </a:extLst>
                </a:gridCol>
              </a:tblGrid>
              <a:tr h="370840">
                <a:tc>
                  <a:txBody>
                    <a:bodyPr/>
                    <a:lstStyle/>
                    <a:p>
                      <a:r>
                        <a:rPr lang="en-US" dirty="0"/>
                        <a:t>Number of Workers</a:t>
                      </a:r>
                    </a:p>
                  </a:txBody>
                  <a:tcPr/>
                </a:tc>
                <a:tc>
                  <a:txBody>
                    <a:bodyPr/>
                    <a:lstStyle/>
                    <a:p>
                      <a:r>
                        <a:rPr lang="en-US" dirty="0"/>
                        <a:t>1</a:t>
                      </a:r>
                    </a:p>
                  </a:txBody>
                  <a:tcPr/>
                </a:tc>
                <a:extLst>
                  <a:ext uri="{0D108BD9-81ED-4DB2-BD59-A6C34878D82A}">
                    <a16:rowId xmlns:a16="http://schemas.microsoft.com/office/drawing/2014/main" val="2932409375"/>
                  </a:ext>
                </a:extLst>
              </a:tr>
              <a:tr h="370840">
                <a:tc>
                  <a:txBody>
                    <a:bodyPr/>
                    <a:lstStyle/>
                    <a:p>
                      <a:r>
                        <a:rPr lang="en-US" dirty="0"/>
                        <a:t>Time for Completion</a:t>
                      </a:r>
                    </a:p>
                  </a:txBody>
                  <a:tcPr/>
                </a:tc>
                <a:tc>
                  <a:txBody>
                    <a:bodyPr/>
                    <a:lstStyle/>
                    <a:p>
                      <a:r>
                        <a:rPr lang="en-US" dirty="0"/>
                        <a:t>4 Hours</a:t>
                      </a:r>
                    </a:p>
                  </a:txBody>
                  <a:tcPr/>
                </a:tc>
                <a:extLst>
                  <a:ext uri="{0D108BD9-81ED-4DB2-BD59-A6C34878D82A}">
                    <a16:rowId xmlns:a16="http://schemas.microsoft.com/office/drawing/2014/main" val="973491801"/>
                  </a:ext>
                </a:extLst>
              </a:tr>
              <a:tr h="370840">
                <a:tc>
                  <a:txBody>
                    <a:bodyPr/>
                    <a:lstStyle/>
                    <a:p>
                      <a:r>
                        <a:rPr lang="en-US" dirty="0"/>
                        <a:t>Worker Wage</a:t>
                      </a:r>
                    </a:p>
                  </a:txBody>
                  <a:tcPr/>
                </a:tc>
                <a:tc>
                  <a:txBody>
                    <a:bodyPr/>
                    <a:lstStyle/>
                    <a:p>
                      <a:r>
                        <a:rPr lang="en-US" dirty="0"/>
                        <a:t>$20</a:t>
                      </a:r>
                    </a:p>
                  </a:txBody>
                  <a:tcPr/>
                </a:tc>
                <a:extLst>
                  <a:ext uri="{0D108BD9-81ED-4DB2-BD59-A6C34878D82A}">
                    <a16:rowId xmlns:a16="http://schemas.microsoft.com/office/drawing/2014/main" val="3939724919"/>
                  </a:ext>
                </a:extLst>
              </a:tr>
              <a:tr h="370840">
                <a:tc>
                  <a:txBody>
                    <a:bodyPr/>
                    <a:lstStyle/>
                    <a:p>
                      <a:r>
                        <a:rPr lang="en-US" dirty="0"/>
                        <a:t>Labor Cost</a:t>
                      </a:r>
                    </a:p>
                  </a:txBody>
                  <a:tcPr/>
                </a:tc>
                <a:tc>
                  <a:txBody>
                    <a:bodyPr/>
                    <a:lstStyle/>
                    <a:p>
                      <a:r>
                        <a:rPr lang="en-US" dirty="0"/>
                        <a:t>80$</a:t>
                      </a:r>
                    </a:p>
                  </a:txBody>
                  <a:tcPr/>
                </a:tc>
                <a:extLst>
                  <a:ext uri="{0D108BD9-81ED-4DB2-BD59-A6C34878D82A}">
                    <a16:rowId xmlns:a16="http://schemas.microsoft.com/office/drawing/2014/main" val="1934410880"/>
                  </a:ext>
                </a:extLst>
              </a:tr>
              <a:tr h="370840">
                <a:tc>
                  <a:txBody>
                    <a:bodyPr/>
                    <a:lstStyle/>
                    <a:p>
                      <a:r>
                        <a:rPr lang="en-US" dirty="0"/>
                        <a:t>Average Workday</a:t>
                      </a:r>
                    </a:p>
                  </a:txBody>
                  <a:tcPr/>
                </a:tc>
                <a:tc>
                  <a:txBody>
                    <a:bodyPr/>
                    <a:lstStyle/>
                    <a:p>
                      <a:r>
                        <a:rPr lang="en-US" dirty="0"/>
                        <a:t>8 Hours</a:t>
                      </a:r>
                    </a:p>
                  </a:txBody>
                  <a:tcPr/>
                </a:tc>
                <a:extLst>
                  <a:ext uri="{0D108BD9-81ED-4DB2-BD59-A6C34878D82A}">
                    <a16:rowId xmlns:a16="http://schemas.microsoft.com/office/drawing/2014/main" val="3586239800"/>
                  </a:ext>
                </a:extLst>
              </a:tr>
              <a:tr h="370840">
                <a:tc>
                  <a:txBody>
                    <a:bodyPr/>
                    <a:lstStyle/>
                    <a:p>
                      <a:r>
                        <a:rPr lang="en-US" dirty="0"/>
                        <a:t>Units Per Day</a:t>
                      </a:r>
                    </a:p>
                  </a:txBody>
                  <a:tcPr/>
                </a:tc>
                <a:tc>
                  <a:txBody>
                    <a:bodyPr/>
                    <a:lstStyle/>
                    <a:p>
                      <a:r>
                        <a:rPr lang="en-US" dirty="0"/>
                        <a:t>2 Units</a:t>
                      </a:r>
                    </a:p>
                  </a:txBody>
                  <a:tcPr/>
                </a:tc>
                <a:extLst>
                  <a:ext uri="{0D108BD9-81ED-4DB2-BD59-A6C34878D82A}">
                    <a16:rowId xmlns:a16="http://schemas.microsoft.com/office/drawing/2014/main" val="1054299931"/>
                  </a:ext>
                </a:extLst>
              </a:tr>
            </a:tbl>
          </a:graphicData>
        </a:graphic>
      </p:graphicFrame>
    </p:spTree>
    <p:extLst>
      <p:ext uri="{BB962C8B-B14F-4D97-AF65-F5344CB8AC3E}">
        <p14:creationId xmlns:p14="http://schemas.microsoft.com/office/powerpoint/2010/main" val="14386424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Estimated Production Cost / Unit</a:t>
            </a:r>
          </a:p>
        </p:txBody>
      </p:sp>
      <p:graphicFrame>
        <p:nvGraphicFramePr>
          <p:cNvPr id="4" name="Table 3"/>
          <p:cNvGraphicFramePr>
            <a:graphicFrameLocks noGrp="1"/>
          </p:cNvGraphicFramePr>
          <p:nvPr>
            <p:extLst>
              <p:ext uri="{D42A27DB-BD31-4B8C-83A1-F6EECF244321}">
                <p14:modId xmlns:p14="http://schemas.microsoft.com/office/powerpoint/2010/main" val="3239780550"/>
              </p:ext>
            </p:extLst>
          </p:nvPr>
        </p:nvGraphicFramePr>
        <p:xfrm>
          <a:off x="2032000" y="2392680"/>
          <a:ext cx="8128000" cy="20726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52982628"/>
                    </a:ext>
                  </a:extLst>
                </a:gridCol>
                <a:gridCol w="4064000">
                  <a:extLst>
                    <a:ext uri="{9D8B030D-6E8A-4147-A177-3AD203B41FA5}">
                      <a16:colId xmlns:a16="http://schemas.microsoft.com/office/drawing/2014/main" val="2509262525"/>
                    </a:ext>
                  </a:extLst>
                </a:gridCol>
              </a:tblGrid>
              <a:tr h="370840">
                <a:tc gridSpan="2">
                  <a:txBody>
                    <a:bodyPr/>
                    <a:lstStyle/>
                    <a:p>
                      <a:pPr algn="ctr"/>
                      <a:r>
                        <a:rPr lang="en-US" sz="2800" dirty="0"/>
                        <a:t>Production Cost</a:t>
                      </a:r>
                    </a:p>
                  </a:txBody>
                  <a:tcPr/>
                </a:tc>
                <a:tc hMerge="1">
                  <a:txBody>
                    <a:bodyPr/>
                    <a:lstStyle/>
                    <a:p>
                      <a:endParaRPr lang="en-US" dirty="0"/>
                    </a:p>
                  </a:txBody>
                  <a:tcPr/>
                </a:tc>
                <a:extLst>
                  <a:ext uri="{0D108BD9-81ED-4DB2-BD59-A6C34878D82A}">
                    <a16:rowId xmlns:a16="http://schemas.microsoft.com/office/drawing/2014/main" val="41479107"/>
                  </a:ext>
                </a:extLst>
              </a:tr>
              <a:tr h="370840">
                <a:tc>
                  <a:txBody>
                    <a:bodyPr/>
                    <a:lstStyle/>
                    <a:p>
                      <a:r>
                        <a:rPr lang="en-US" sz="2800" dirty="0">
                          <a:latin typeface="Times New Roman" panose="02020603050405020304" pitchFamily="18" charset="0"/>
                          <a:cs typeface="Times New Roman" panose="02020603050405020304" pitchFamily="18" charset="0"/>
                        </a:rPr>
                        <a:t>Labor</a:t>
                      </a:r>
                    </a:p>
                  </a:txBody>
                  <a:tcPr/>
                </a:tc>
                <a:tc>
                  <a:txBody>
                    <a:bodyPr/>
                    <a:lstStyle/>
                    <a:p>
                      <a:r>
                        <a:rPr lang="en-US" sz="2800" dirty="0">
                          <a:latin typeface="Times New Roman" panose="02020603050405020304" pitchFamily="18" charset="0"/>
                          <a:cs typeface="Times New Roman" panose="02020603050405020304" pitchFamily="18" charset="0"/>
                        </a:rPr>
                        <a:t>$80</a:t>
                      </a:r>
                    </a:p>
                  </a:txBody>
                  <a:tcPr/>
                </a:tc>
                <a:extLst>
                  <a:ext uri="{0D108BD9-81ED-4DB2-BD59-A6C34878D82A}">
                    <a16:rowId xmlns:a16="http://schemas.microsoft.com/office/drawing/2014/main" val="3580563870"/>
                  </a:ext>
                </a:extLst>
              </a:tr>
              <a:tr h="370840">
                <a:tc>
                  <a:txBody>
                    <a:bodyPr/>
                    <a:lstStyle/>
                    <a:p>
                      <a:r>
                        <a:rPr lang="en-US" sz="2800" dirty="0">
                          <a:latin typeface="Times New Roman" panose="02020603050405020304" pitchFamily="18" charset="0"/>
                          <a:cs typeface="Times New Roman" panose="02020603050405020304" pitchFamily="18" charset="0"/>
                        </a:rPr>
                        <a:t>Parts</a:t>
                      </a:r>
                    </a:p>
                  </a:txBody>
                  <a:tcPr/>
                </a:tc>
                <a:tc>
                  <a:txBody>
                    <a:bodyPr/>
                    <a:lstStyle/>
                    <a:p>
                      <a:r>
                        <a:rPr lang="en-US" sz="2800" dirty="0">
                          <a:latin typeface="Times New Roman" panose="02020603050405020304" pitchFamily="18" charset="0"/>
                          <a:cs typeface="Times New Roman" panose="02020603050405020304" pitchFamily="18" charset="0"/>
                        </a:rPr>
                        <a:t>$670</a:t>
                      </a:r>
                    </a:p>
                  </a:txBody>
                  <a:tcPr/>
                </a:tc>
                <a:extLst>
                  <a:ext uri="{0D108BD9-81ED-4DB2-BD59-A6C34878D82A}">
                    <a16:rowId xmlns:a16="http://schemas.microsoft.com/office/drawing/2014/main" val="2604607400"/>
                  </a:ext>
                </a:extLst>
              </a:tr>
              <a:tr h="370840">
                <a:tc>
                  <a:txBody>
                    <a:bodyPr/>
                    <a:lstStyle/>
                    <a:p>
                      <a:r>
                        <a:rPr lang="en-US" sz="2800" dirty="0">
                          <a:latin typeface="Times New Roman" panose="02020603050405020304" pitchFamily="18" charset="0"/>
                          <a:cs typeface="Times New Roman" panose="02020603050405020304" pitchFamily="18" charset="0"/>
                        </a:rPr>
                        <a:t>Total</a:t>
                      </a:r>
                    </a:p>
                  </a:txBody>
                  <a:tcPr/>
                </a:tc>
                <a:tc>
                  <a:txBody>
                    <a:bodyPr/>
                    <a:lstStyle/>
                    <a:p>
                      <a:r>
                        <a:rPr lang="en-US" sz="2800" dirty="0">
                          <a:latin typeface="Times New Roman" panose="02020603050405020304" pitchFamily="18" charset="0"/>
                          <a:cs typeface="Times New Roman" panose="02020603050405020304" pitchFamily="18" charset="0"/>
                        </a:rPr>
                        <a:t>$750</a:t>
                      </a:r>
                    </a:p>
                  </a:txBody>
                  <a:tcPr/>
                </a:tc>
                <a:extLst>
                  <a:ext uri="{0D108BD9-81ED-4DB2-BD59-A6C34878D82A}">
                    <a16:rowId xmlns:a16="http://schemas.microsoft.com/office/drawing/2014/main" val="2048392856"/>
                  </a:ext>
                </a:extLst>
              </a:tr>
            </a:tbl>
          </a:graphicData>
        </a:graphic>
      </p:graphicFrame>
    </p:spTree>
    <p:extLst>
      <p:ext uri="{BB962C8B-B14F-4D97-AF65-F5344CB8AC3E}">
        <p14:creationId xmlns:p14="http://schemas.microsoft.com/office/powerpoint/2010/main" val="1192994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Retail Price</a:t>
            </a:r>
          </a:p>
        </p:txBody>
      </p:sp>
      <p:sp>
        <p:nvSpPr>
          <p:cNvPr id="3" name="Content Placeholder 2"/>
          <p:cNvSpPr>
            <a:spLocks noGrp="1"/>
          </p:cNvSpPr>
          <p:nvPr>
            <p:ph idx="1"/>
          </p:nvPr>
        </p:nvSpPr>
        <p:spPr>
          <a:xfrm>
            <a:off x="1120000" y="1825624"/>
            <a:ext cx="9720065" cy="1138801"/>
          </a:xfrm>
        </p:spPr>
        <p:txBody>
          <a:bodyPr>
            <a:normAutofit fontScale="92500" lnSpcReduction="10000"/>
          </a:bodyPr>
          <a:lstStyle/>
          <a:p>
            <a:r>
              <a:rPr lang="en-US" dirty="0"/>
              <a:t>Method 1</a:t>
            </a:r>
          </a:p>
          <a:p>
            <a:pPr lvl="1"/>
            <a:r>
              <a:rPr lang="en-US" dirty="0"/>
              <a:t>Location Purchases Device</a:t>
            </a:r>
          </a:p>
          <a:p>
            <a:pPr lvl="1"/>
            <a:r>
              <a:rPr lang="en-US" dirty="0"/>
              <a:t>Free usage</a:t>
            </a:r>
          </a:p>
        </p:txBody>
      </p:sp>
      <p:graphicFrame>
        <p:nvGraphicFramePr>
          <p:cNvPr id="4" name="Table 3"/>
          <p:cNvGraphicFramePr>
            <a:graphicFrameLocks noGrp="1"/>
          </p:cNvGraphicFramePr>
          <p:nvPr>
            <p:extLst>
              <p:ext uri="{D42A27DB-BD31-4B8C-83A1-F6EECF244321}">
                <p14:modId xmlns:p14="http://schemas.microsoft.com/office/powerpoint/2010/main" val="1163964606"/>
              </p:ext>
            </p:extLst>
          </p:nvPr>
        </p:nvGraphicFramePr>
        <p:xfrm>
          <a:off x="2032000" y="3462866"/>
          <a:ext cx="8128000" cy="22250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72853490"/>
                    </a:ext>
                  </a:extLst>
                </a:gridCol>
                <a:gridCol w="4064000">
                  <a:extLst>
                    <a:ext uri="{9D8B030D-6E8A-4147-A177-3AD203B41FA5}">
                      <a16:colId xmlns:a16="http://schemas.microsoft.com/office/drawing/2014/main" val="416183967"/>
                    </a:ext>
                  </a:extLst>
                </a:gridCol>
              </a:tblGrid>
              <a:tr h="370840">
                <a:tc>
                  <a:txBody>
                    <a:bodyPr/>
                    <a:lstStyle/>
                    <a:p>
                      <a:r>
                        <a:rPr lang="en-US" dirty="0"/>
                        <a:t>Cost of Production</a:t>
                      </a:r>
                    </a:p>
                  </a:txBody>
                  <a:tcPr/>
                </a:tc>
                <a:tc>
                  <a:txBody>
                    <a:bodyPr/>
                    <a:lstStyle/>
                    <a:p>
                      <a:r>
                        <a:rPr lang="en-US" dirty="0"/>
                        <a:t>$750.00</a:t>
                      </a:r>
                    </a:p>
                  </a:txBody>
                  <a:tcPr/>
                </a:tc>
                <a:extLst>
                  <a:ext uri="{0D108BD9-81ED-4DB2-BD59-A6C34878D82A}">
                    <a16:rowId xmlns:a16="http://schemas.microsoft.com/office/drawing/2014/main" val="2624390013"/>
                  </a:ext>
                </a:extLst>
              </a:tr>
              <a:tr h="370840">
                <a:tc>
                  <a:txBody>
                    <a:bodyPr/>
                    <a:lstStyle/>
                    <a:p>
                      <a:r>
                        <a:rPr lang="en-US" dirty="0"/>
                        <a:t>Shipment &amp; Delivery Fee</a:t>
                      </a:r>
                    </a:p>
                  </a:txBody>
                  <a:tcPr/>
                </a:tc>
                <a:tc>
                  <a:txBody>
                    <a:bodyPr/>
                    <a:lstStyle/>
                    <a:p>
                      <a:r>
                        <a:rPr lang="en-US" dirty="0"/>
                        <a:t>$24.99</a:t>
                      </a:r>
                    </a:p>
                  </a:txBody>
                  <a:tcPr/>
                </a:tc>
                <a:extLst>
                  <a:ext uri="{0D108BD9-81ED-4DB2-BD59-A6C34878D82A}">
                    <a16:rowId xmlns:a16="http://schemas.microsoft.com/office/drawing/2014/main" val="3190088723"/>
                  </a:ext>
                </a:extLst>
              </a:tr>
              <a:tr h="370840">
                <a:tc>
                  <a:txBody>
                    <a:bodyPr/>
                    <a:lstStyle/>
                    <a:p>
                      <a:r>
                        <a:rPr lang="en-US" dirty="0"/>
                        <a:t>2 Year Warranty (Optional)</a:t>
                      </a:r>
                    </a:p>
                  </a:txBody>
                  <a:tcPr/>
                </a:tc>
                <a:tc>
                  <a:txBody>
                    <a:bodyPr/>
                    <a:lstStyle/>
                    <a:p>
                      <a:r>
                        <a:rPr lang="en-US" dirty="0"/>
                        <a:t>$85.99</a:t>
                      </a:r>
                    </a:p>
                  </a:txBody>
                  <a:tcPr/>
                </a:tc>
                <a:extLst>
                  <a:ext uri="{0D108BD9-81ED-4DB2-BD59-A6C34878D82A}">
                    <a16:rowId xmlns:a16="http://schemas.microsoft.com/office/drawing/2014/main" val="680248669"/>
                  </a:ext>
                </a:extLst>
              </a:tr>
              <a:tr h="370840">
                <a:tc>
                  <a:txBody>
                    <a:bodyPr/>
                    <a:lstStyle/>
                    <a:p>
                      <a:r>
                        <a:rPr lang="en-US" dirty="0"/>
                        <a:t>Total Production Cost</a:t>
                      </a:r>
                    </a:p>
                  </a:txBody>
                  <a:tcPr/>
                </a:tc>
                <a:tc>
                  <a:txBody>
                    <a:bodyPr/>
                    <a:lstStyle/>
                    <a:p>
                      <a:r>
                        <a:rPr lang="en-US" dirty="0"/>
                        <a:t>$860.98</a:t>
                      </a:r>
                    </a:p>
                  </a:txBody>
                  <a:tcPr/>
                </a:tc>
                <a:extLst>
                  <a:ext uri="{0D108BD9-81ED-4DB2-BD59-A6C34878D82A}">
                    <a16:rowId xmlns:a16="http://schemas.microsoft.com/office/drawing/2014/main" val="1157388327"/>
                  </a:ext>
                </a:extLst>
              </a:tr>
              <a:tr h="370840">
                <a:tc>
                  <a:txBody>
                    <a:bodyPr/>
                    <a:lstStyle/>
                    <a:p>
                      <a:r>
                        <a:rPr lang="en-US" dirty="0"/>
                        <a:t>Profit Margin</a:t>
                      </a:r>
                    </a:p>
                  </a:txBody>
                  <a:tcPr/>
                </a:tc>
                <a:tc>
                  <a:txBody>
                    <a:bodyPr/>
                    <a:lstStyle/>
                    <a:p>
                      <a:r>
                        <a:rPr lang="en-US" dirty="0"/>
                        <a:t>$2139.01</a:t>
                      </a:r>
                    </a:p>
                  </a:txBody>
                  <a:tcPr/>
                </a:tc>
                <a:extLst>
                  <a:ext uri="{0D108BD9-81ED-4DB2-BD59-A6C34878D82A}">
                    <a16:rowId xmlns:a16="http://schemas.microsoft.com/office/drawing/2014/main" val="2936710768"/>
                  </a:ext>
                </a:extLst>
              </a:tr>
              <a:tr h="370840">
                <a:tc>
                  <a:txBody>
                    <a:bodyPr/>
                    <a:lstStyle/>
                    <a:p>
                      <a:r>
                        <a:rPr lang="en-US" dirty="0"/>
                        <a:t>Total Purchase Cost</a:t>
                      </a:r>
                    </a:p>
                  </a:txBody>
                  <a:tcPr/>
                </a:tc>
                <a:tc>
                  <a:txBody>
                    <a:bodyPr/>
                    <a:lstStyle/>
                    <a:p>
                      <a:r>
                        <a:rPr lang="en-US" dirty="0"/>
                        <a:t>$2999.99</a:t>
                      </a:r>
                    </a:p>
                  </a:txBody>
                  <a:tcPr/>
                </a:tc>
                <a:extLst>
                  <a:ext uri="{0D108BD9-81ED-4DB2-BD59-A6C34878D82A}">
                    <a16:rowId xmlns:a16="http://schemas.microsoft.com/office/drawing/2014/main" val="1292257103"/>
                  </a:ext>
                </a:extLst>
              </a:tr>
            </a:tbl>
          </a:graphicData>
        </a:graphic>
      </p:graphicFrame>
    </p:spTree>
    <p:extLst>
      <p:ext uri="{BB962C8B-B14F-4D97-AF65-F5344CB8AC3E}">
        <p14:creationId xmlns:p14="http://schemas.microsoft.com/office/powerpoint/2010/main" val="1569419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Suggested Retail Price</a:t>
            </a:r>
          </a:p>
        </p:txBody>
      </p:sp>
      <p:sp>
        <p:nvSpPr>
          <p:cNvPr id="3" name="Content Placeholder 2"/>
          <p:cNvSpPr>
            <a:spLocks noGrp="1"/>
          </p:cNvSpPr>
          <p:nvPr>
            <p:ph idx="1"/>
          </p:nvPr>
        </p:nvSpPr>
        <p:spPr>
          <a:xfrm>
            <a:off x="1120000" y="1825625"/>
            <a:ext cx="10233800" cy="1035562"/>
          </a:xfrm>
        </p:spPr>
        <p:txBody>
          <a:bodyPr>
            <a:normAutofit fontScale="92500" lnSpcReduction="20000"/>
          </a:bodyPr>
          <a:lstStyle/>
          <a:p>
            <a:r>
              <a:rPr lang="en-US" dirty="0"/>
              <a:t>Method 2</a:t>
            </a:r>
          </a:p>
          <a:p>
            <a:pPr lvl="1"/>
            <a:r>
              <a:rPr lang="en-US" dirty="0"/>
              <a:t>Device provided free of charge</a:t>
            </a:r>
          </a:p>
          <a:p>
            <a:pPr lvl="1"/>
            <a:r>
              <a:rPr lang="en-US" dirty="0"/>
              <a:t>Hourly rate to charge devices</a:t>
            </a:r>
          </a:p>
        </p:txBody>
      </p:sp>
      <p:graphicFrame>
        <p:nvGraphicFramePr>
          <p:cNvPr id="5" name="Table 4"/>
          <p:cNvGraphicFramePr>
            <a:graphicFrameLocks noGrp="1"/>
          </p:cNvGraphicFramePr>
          <p:nvPr>
            <p:extLst>
              <p:ext uri="{D42A27DB-BD31-4B8C-83A1-F6EECF244321}">
                <p14:modId xmlns:p14="http://schemas.microsoft.com/office/powerpoint/2010/main" val="1777663308"/>
              </p:ext>
            </p:extLst>
          </p:nvPr>
        </p:nvGraphicFramePr>
        <p:xfrm>
          <a:off x="2032000" y="3462866"/>
          <a:ext cx="8128000" cy="221996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372853490"/>
                    </a:ext>
                  </a:extLst>
                </a:gridCol>
                <a:gridCol w="4064000">
                  <a:extLst>
                    <a:ext uri="{9D8B030D-6E8A-4147-A177-3AD203B41FA5}">
                      <a16:colId xmlns:a16="http://schemas.microsoft.com/office/drawing/2014/main" val="416183967"/>
                    </a:ext>
                  </a:extLst>
                </a:gridCol>
              </a:tblGrid>
              <a:tr h="370840">
                <a:tc>
                  <a:txBody>
                    <a:bodyPr/>
                    <a:lstStyle/>
                    <a:p>
                      <a:r>
                        <a:rPr lang="en-US" dirty="0"/>
                        <a:t>Cost of Production</a:t>
                      </a:r>
                    </a:p>
                  </a:txBody>
                  <a:tcPr/>
                </a:tc>
                <a:tc>
                  <a:txBody>
                    <a:bodyPr/>
                    <a:lstStyle/>
                    <a:p>
                      <a:r>
                        <a:rPr lang="en-US" dirty="0"/>
                        <a:t>$750.00</a:t>
                      </a:r>
                    </a:p>
                  </a:txBody>
                  <a:tcPr/>
                </a:tc>
                <a:extLst>
                  <a:ext uri="{0D108BD9-81ED-4DB2-BD59-A6C34878D82A}">
                    <a16:rowId xmlns:a16="http://schemas.microsoft.com/office/drawing/2014/main" val="2624390013"/>
                  </a:ext>
                </a:extLst>
              </a:tr>
              <a:tr h="370840">
                <a:tc>
                  <a:txBody>
                    <a:bodyPr/>
                    <a:lstStyle/>
                    <a:p>
                      <a:r>
                        <a:rPr lang="en-US" dirty="0"/>
                        <a:t>Shipment &amp; Delivery Fee</a:t>
                      </a:r>
                    </a:p>
                  </a:txBody>
                  <a:tcPr/>
                </a:tc>
                <a:tc>
                  <a:txBody>
                    <a:bodyPr/>
                    <a:lstStyle/>
                    <a:p>
                      <a:r>
                        <a:rPr lang="en-US" dirty="0"/>
                        <a:t>$24.99</a:t>
                      </a:r>
                    </a:p>
                  </a:txBody>
                  <a:tcPr/>
                </a:tc>
                <a:extLst>
                  <a:ext uri="{0D108BD9-81ED-4DB2-BD59-A6C34878D82A}">
                    <a16:rowId xmlns:a16="http://schemas.microsoft.com/office/drawing/2014/main" val="3190088723"/>
                  </a:ext>
                </a:extLst>
              </a:tr>
              <a:tr h="365760">
                <a:tc>
                  <a:txBody>
                    <a:bodyPr/>
                    <a:lstStyle/>
                    <a:p>
                      <a:r>
                        <a:rPr lang="en-US" dirty="0"/>
                        <a:t>Total Production Cost</a:t>
                      </a:r>
                    </a:p>
                  </a:txBody>
                  <a:tcPr/>
                </a:tc>
                <a:tc>
                  <a:txBody>
                    <a:bodyPr/>
                    <a:lstStyle/>
                    <a:p>
                      <a:r>
                        <a:rPr lang="en-US" dirty="0"/>
                        <a:t>$774.99</a:t>
                      </a:r>
                    </a:p>
                  </a:txBody>
                  <a:tcPr/>
                </a:tc>
                <a:extLst>
                  <a:ext uri="{0D108BD9-81ED-4DB2-BD59-A6C34878D82A}">
                    <a16:rowId xmlns:a16="http://schemas.microsoft.com/office/drawing/2014/main" val="680248669"/>
                  </a:ext>
                </a:extLst>
              </a:tr>
              <a:tr h="370840">
                <a:tc>
                  <a:txBody>
                    <a:bodyPr/>
                    <a:lstStyle/>
                    <a:p>
                      <a:r>
                        <a:rPr lang="en-US" dirty="0"/>
                        <a:t>Hourly rate</a:t>
                      </a:r>
                    </a:p>
                  </a:txBody>
                  <a:tcPr/>
                </a:tc>
                <a:tc>
                  <a:txBody>
                    <a:bodyPr/>
                    <a:lstStyle/>
                    <a:p>
                      <a:r>
                        <a:rPr lang="en-US" dirty="0"/>
                        <a:t>$1.50</a:t>
                      </a:r>
                    </a:p>
                  </a:txBody>
                  <a:tcPr/>
                </a:tc>
                <a:extLst>
                  <a:ext uri="{0D108BD9-81ED-4DB2-BD59-A6C34878D82A}">
                    <a16:rowId xmlns:a16="http://schemas.microsoft.com/office/drawing/2014/main" val="2936710768"/>
                  </a:ext>
                </a:extLst>
              </a:tr>
              <a:tr h="370840">
                <a:tc>
                  <a:txBody>
                    <a:bodyPr/>
                    <a:lstStyle/>
                    <a:p>
                      <a:r>
                        <a:rPr lang="en-US" dirty="0"/>
                        <a:t>Endless Session</a:t>
                      </a:r>
                    </a:p>
                  </a:txBody>
                  <a:tcPr/>
                </a:tc>
                <a:tc>
                  <a:txBody>
                    <a:bodyPr/>
                    <a:lstStyle/>
                    <a:p>
                      <a:r>
                        <a:rPr lang="en-US" dirty="0"/>
                        <a:t>$10.00</a:t>
                      </a:r>
                    </a:p>
                  </a:txBody>
                  <a:tcPr/>
                </a:tc>
                <a:extLst>
                  <a:ext uri="{0D108BD9-81ED-4DB2-BD59-A6C34878D82A}">
                    <a16:rowId xmlns:a16="http://schemas.microsoft.com/office/drawing/2014/main" val="2793164682"/>
                  </a:ext>
                </a:extLst>
              </a:tr>
              <a:tr h="370840">
                <a:tc>
                  <a:txBody>
                    <a:bodyPr/>
                    <a:lstStyle/>
                    <a:p>
                      <a:r>
                        <a:rPr lang="en-US" dirty="0"/>
                        <a:t>Estimated Payback Time</a:t>
                      </a:r>
                    </a:p>
                  </a:txBody>
                  <a:tcPr/>
                </a:tc>
                <a:tc>
                  <a:txBody>
                    <a:bodyPr/>
                    <a:lstStyle/>
                    <a:p>
                      <a:r>
                        <a:rPr lang="en-US" dirty="0"/>
                        <a:t>550 Hours</a:t>
                      </a:r>
                    </a:p>
                  </a:txBody>
                  <a:tcPr/>
                </a:tc>
                <a:extLst>
                  <a:ext uri="{0D108BD9-81ED-4DB2-BD59-A6C34878D82A}">
                    <a16:rowId xmlns:a16="http://schemas.microsoft.com/office/drawing/2014/main" val="1292257103"/>
                  </a:ext>
                </a:extLst>
              </a:tr>
            </a:tbl>
          </a:graphicData>
        </a:graphic>
      </p:graphicFrame>
    </p:spTree>
    <p:extLst>
      <p:ext uri="{BB962C8B-B14F-4D97-AF65-F5344CB8AC3E}">
        <p14:creationId xmlns:p14="http://schemas.microsoft.com/office/powerpoint/2010/main" val="1993173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4" descr="1.jpg"/>
          <p:cNvPicPr>
            <a:picLocks noGrp="1" noChangeAspect="1"/>
          </p:cNvPicPr>
          <p:nvPr>
            <p:ph idx="1"/>
          </p:nvPr>
        </p:nvPicPr>
        <p:blipFill>
          <a:blip r:embed="rId3"/>
          <a:stretch>
            <a:fillRect/>
          </a:stretch>
        </p:blipFill>
        <p:spPr>
          <a:xfrm>
            <a:off x="66744" y="1057275"/>
            <a:ext cx="5816283" cy="4362450"/>
          </a:xfrm>
          <a:prstGeom prst="rect">
            <a:avLst/>
          </a:prstGeom>
        </p:spPr>
      </p:pic>
      <p:pic>
        <p:nvPicPr>
          <p:cNvPr id="6" name="图片 6" descr="2.jpg"/>
          <p:cNvPicPr>
            <a:picLocks noChangeAspect="1"/>
          </p:cNvPicPr>
          <p:nvPr/>
        </p:nvPicPr>
        <p:blipFill>
          <a:blip r:embed="rId4"/>
          <a:stretch>
            <a:fillRect/>
          </a:stretch>
        </p:blipFill>
        <p:spPr>
          <a:xfrm>
            <a:off x="6026150" y="1071563"/>
            <a:ext cx="5846763" cy="4381488"/>
          </a:xfrm>
          <a:prstGeom prst="rect">
            <a:avLst/>
          </a:prstGeom>
        </p:spPr>
      </p:pic>
    </p:spTree>
    <p:extLst>
      <p:ext uri="{BB962C8B-B14F-4D97-AF65-F5344CB8AC3E}">
        <p14:creationId xmlns:p14="http://schemas.microsoft.com/office/powerpoint/2010/main" val="35649341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6: Prototype Timeline</a:t>
            </a:r>
          </a:p>
        </p:txBody>
      </p:sp>
      <p:sp>
        <p:nvSpPr>
          <p:cNvPr id="3" name="Content Placeholder 2"/>
          <p:cNvSpPr>
            <a:spLocks noGrp="1"/>
          </p:cNvSpPr>
          <p:nvPr>
            <p:ph idx="1"/>
          </p:nvPr>
        </p:nvSpPr>
        <p:spPr/>
        <p:txBody>
          <a:bodyPr/>
          <a:lstStyle/>
          <a:p>
            <a:r>
              <a:rPr lang="en-US" dirty="0"/>
              <a:t>Estimated Timeline</a:t>
            </a:r>
          </a:p>
          <a:p>
            <a:r>
              <a:rPr lang="en-US" dirty="0"/>
              <a:t>Actual Timeline</a:t>
            </a:r>
          </a:p>
        </p:txBody>
      </p:sp>
    </p:spTree>
    <p:extLst>
      <p:ext uri="{BB962C8B-B14F-4D97-AF65-F5344CB8AC3E}">
        <p14:creationId xmlns:p14="http://schemas.microsoft.com/office/powerpoint/2010/main" val="997462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 Hunter</a:t>
            </a:r>
          </a:p>
        </p:txBody>
      </p:sp>
      <p:pic>
        <p:nvPicPr>
          <p:cNvPr id="4" name="Content Placeholder 3"/>
          <p:cNvPicPr>
            <a:picLocks noGrp="1" noChangeAspect="1"/>
          </p:cNvPicPr>
          <p:nvPr>
            <p:ph idx="1"/>
          </p:nvPr>
        </p:nvPicPr>
        <p:blipFill>
          <a:blip r:embed="rId3"/>
          <a:stretch>
            <a:fillRect/>
          </a:stretch>
        </p:blipFill>
        <p:spPr>
          <a:xfrm>
            <a:off x="1120775" y="1877188"/>
            <a:ext cx="10233025" cy="4248212"/>
          </a:xfrm>
          <a:prstGeom prst="rect">
            <a:avLst/>
          </a:prstGeom>
        </p:spPr>
      </p:pic>
    </p:spTree>
    <p:extLst>
      <p:ext uri="{BB962C8B-B14F-4D97-AF65-F5344CB8AC3E}">
        <p14:creationId xmlns:p14="http://schemas.microsoft.com/office/powerpoint/2010/main" val="702660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 Trevor</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05916" y="1690688"/>
            <a:ext cx="11530484" cy="4902471"/>
          </a:xfrm>
          <a:prstGeom prst="rect">
            <a:avLst/>
          </a:prstGeom>
        </p:spPr>
      </p:pic>
    </p:spTree>
    <p:extLst>
      <p:ext uri="{BB962C8B-B14F-4D97-AF65-F5344CB8AC3E}">
        <p14:creationId xmlns:p14="http://schemas.microsoft.com/office/powerpoint/2010/main" val="14134487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 Michael</a:t>
            </a:r>
          </a:p>
        </p:txBody>
      </p:sp>
      <p:pic>
        <p:nvPicPr>
          <p:cNvPr id="8" name="Content Placeholder 7"/>
          <p:cNvPicPr>
            <a:picLocks noGrp="1" noChangeAspect="1"/>
          </p:cNvPicPr>
          <p:nvPr>
            <p:ph idx="1"/>
          </p:nvPr>
        </p:nvPicPr>
        <p:blipFill>
          <a:blip r:embed="rId3"/>
          <a:srcRect t="1018" b="1018"/>
          <a:stretch>
            <a:fillRect/>
          </a:stretch>
        </p:blipFill>
        <p:spPr>
          <a:xfrm>
            <a:off x="317524" y="1633810"/>
            <a:ext cx="11486910" cy="4884151"/>
          </a:xfrm>
        </p:spPr>
      </p:pic>
    </p:spTree>
    <p:extLst>
      <p:ext uri="{BB962C8B-B14F-4D97-AF65-F5344CB8AC3E}">
        <p14:creationId xmlns:p14="http://schemas.microsoft.com/office/powerpoint/2010/main" val="19786025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Timeline - Sheng</a:t>
            </a:r>
          </a:p>
        </p:txBody>
      </p:sp>
      <p:pic>
        <p:nvPicPr>
          <p:cNvPr id="5" name="图片 5"/>
          <p:cNvPicPr>
            <a:picLocks noGrp="1" noChangeAspect="1"/>
          </p:cNvPicPr>
          <p:nvPr>
            <p:ph idx="1"/>
          </p:nvPr>
        </p:nvPicPr>
        <p:blipFill>
          <a:blip r:embed="rId3"/>
          <a:stretch>
            <a:fillRect/>
          </a:stretch>
        </p:blipFill>
        <p:spPr>
          <a:xfrm>
            <a:off x="760413" y="1547813"/>
            <a:ext cx="10689099" cy="4790256"/>
          </a:xfrm>
          <a:prstGeom prst="rect">
            <a:avLst/>
          </a:prstGeom>
        </p:spPr>
      </p:pic>
    </p:spTree>
    <p:extLst>
      <p:ext uri="{BB962C8B-B14F-4D97-AF65-F5344CB8AC3E}">
        <p14:creationId xmlns:p14="http://schemas.microsoft.com/office/powerpoint/2010/main" val="33283896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7: Summary and Conclusions</a:t>
            </a:r>
          </a:p>
        </p:txBody>
      </p:sp>
      <p:sp>
        <p:nvSpPr>
          <p:cNvPr id="3" name="Content Placeholder 2"/>
          <p:cNvSpPr>
            <a:spLocks noGrp="1"/>
          </p:cNvSpPr>
          <p:nvPr>
            <p:ph idx="1"/>
          </p:nvPr>
        </p:nvSpPr>
        <p:spPr/>
        <p:txBody>
          <a:bodyPr/>
          <a:lstStyle/>
          <a:p>
            <a:r>
              <a:rPr lang="en-US" dirty="0"/>
              <a:t>What did we accomplish?</a:t>
            </a:r>
          </a:p>
          <a:p>
            <a:r>
              <a:rPr lang="en-US" dirty="0"/>
              <a:t>What did we learned?</a:t>
            </a:r>
          </a:p>
          <a:p>
            <a:r>
              <a:rPr lang="en-US" dirty="0"/>
              <a:t>How was this beneficial?</a:t>
            </a:r>
          </a:p>
          <a:p>
            <a:endParaRPr lang="en-US" dirty="0"/>
          </a:p>
        </p:txBody>
      </p:sp>
    </p:spTree>
    <p:extLst>
      <p:ext uri="{BB962C8B-B14F-4D97-AF65-F5344CB8AC3E}">
        <p14:creationId xmlns:p14="http://schemas.microsoft.com/office/powerpoint/2010/main" val="1360604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95973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Engineering Merit</a:t>
            </a:r>
          </a:p>
        </p:txBody>
      </p:sp>
      <p:sp>
        <p:nvSpPr>
          <p:cNvPr id="3" name="Content Placeholder 2"/>
          <p:cNvSpPr>
            <a:spLocks noGrp="1"/>
          </p:cNvSpPr>
          <p:nvPr>
            <p:ph idx="1"/>
          </p:nvPr>
        </p:nvSpPr>
        <p:spPr/>
        <p:txBody>
          <a:bodyPr/>
          <a:lstStyle/>
          <a:p>
            <a:r>
              <a:rPr lang="en-US" dirty="0"/>
              <a:t>Solar power</a:t>
            </a:r>
          </a:p>
          <a:p>
            <a:r>
              <a:rPr lang="en-US" dirty="0"/>
              <a:t> Security of private property</a:t>
            </a:r>
          </a:p>
          <a:p>
            <a:r>
              <a:rPr lang="en-US" dirty="0"/>
              <a:t>Charging storage bins</a:t>
            </a:r>
          </a:p>
          <a:p>
            <a:r>
              <a:rPr lang="en-US" dirty="0"/>
              <a:t>Public, open source use</a:t>
            </a:r>
          </a:p>
          <a:p>
            <a:r>
              <a:rPr lang="en-US" dirty="0"/>
              <a:t>Combination of these =&gt; our prototype</a:t>
            </a:r>
          </a:p>
          <a:p>
            <a:endParaRPr lang="en-US" dirty="0"/>
          </a:p>
        </p:txBody>
      </p:sp>
    </p:spTree>
    <p:extLst>
      <p:ext uri="{BB962C8B-B14F-4D97-AF65-F5344CB8AC3E}">
        <p14:creationId xmlns:p14="http://schemas.microsoft.com/office/powerpoint/2010/main" val="984534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 2: Scope</a:t>
            </a:r>
          </a:p>
        </p:txBody>
      </p:sp>
      <p:sp>
        <p:nvSpPr>
          <p:cNvPr id="3" name="Content Placeholder 2"/>
          <p:cNvSpPr>
            <a:spLocks noGrp="1"/>
          </p:cNvSpPr>
          <p:nvPr>
            <p:ph idx="1"/>
          </p:nvPr>
        </p:nvSpPr>
        <p:spPr/>
        <p:txBody>
          <a:bodyPr/>
          <a:lstStyle/>
          <a:p>
            <a:r>
              <a:rPr lang="en-US" dirty="0"/>
              <a:t>Goals and Objectives</a:t>
            </a:r>
          </a:p>
          <a:p>
            <a:r>
              <a:rPr lang="en-US" dirty="0"/>
              <a:t>Critical Specifications</a:t>
            </a:r>
          </a:p>
          <a:p>
            <a:r>
              <a:rPr lang="en-US" dirty="0"/>
              <a:t>Constraints</a:t>
            </a:r>
          </a:p>
          <a:p>
            <a:r>
              <a:rPr lang="en-US" dirty="0"/>
              <a:t>Standards &amp; Assumptions</a:t>
            </a:r>
          </a:p>
        </p:txBody>
      </p:sp>
    </p:spTree>
    <p:extLst>
      <p:ext uri="{BB962C8B-B14F-4D97-AF65-F5344CB8AC3E}">
        <p14:creationId xmlns:p14="http://schemas.microsoft.com/office/powerpoint/2010/main" val="1943582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Individual Goals and Objectives</a:t>
            </a:r>
          </a:p>
        </p:txBody>
      </p:sp>
      <p:sp>
        <p:nvSpPr>
          <p:cNvPr id="3" name="Content Placeholder 2"/>
          <p:cNvSpPr>
            <a:spLocks noGrp="1"/>
          </p:cNvSpPr>
          <p:nvPr>
            <p:ph idx="1"/>
          </p:nvPr>
        </p:nvSpPr>
        <p:spPr/>
        <p:txBody>
          <a:bodyPr>
            <a:normAutofit fontScale="85000" lnSpcReduction="20000"/>
          </a:bodyPr>
          <a:lstStyle/>
          <a:p>
            <a:r>
              <a:rPr lang="en-US" b="1" dirty="0"/>
              <a:t>SMART GOAL: Consider power system that can adequately charge all devices in the prototype</a:t>
            </a:r>
            <a:endParaRPr lang="en-US" dirty="0"/>
          </a:p>
          <a:p>
            <a:r>
              <a:rPr lang="en-US" dirty="0"/>
              <a:t>Specific: The prototype needs to produce enough power to power multiple phones, an Arduino, raspberry pi, and a LCD monitor. The best possible action that is efficient and cost-effective will be chosen.</a:t>
            </a:r>
          </a:p>
          <a:p>
            <a:r>
              <a:rPr lang="en-US" dirty="0"/>
              <a:t>Measurable: Each will have their own input voltage and current, requiring us to design our system focusing on these aspects.  </a:t>
            </a:r>
          </a:p>
          <a:p>
            <a:r>
              <a:rPr lang="en-US" dirty="0"/>
              <a:t>Achievable: This will be achieved by consulting professors within the ECE department as well as researching power electronics and sustainable energy</a:t>
            </a:r>
          </a:p>
          <a:p>
            <a:r>
              <a:rPr lang="en-US" dirty="0"/>
              <a:t>Relevant: This will allow the prototype to fulfill its goal as a self-sustaining device off the grid</a:t>
            </a:r>
          </a:p>
          <a:p>
            <a:r>
              <a:rPr lang="en-US" dirty="0"/>
              <a:t>Time-Based: This process must be considered first and implemented first in order for the other hardware and software functions to do their duties.</a:t>
            </a:r>
          </a:p>
          <a:p>
            <a:endParaRPr lang="en-US" dirty="0"/>
          </a:p>
        </p:txBody>
      </p:sp>
    </p:spTree>
    <p:extLst>
      <p:ext uri="{BB962C8B-B14F-4D97-AF65-F5344CB8AC3E}">
        <p14:creationId xmlns:p14="http://schemas.microsoft.com/office/powerpoint/2010/main" val="1720251808"/>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675</TotalTime>
  <Words>2039</Words>
  <Application>Microsoft Office PowerPoint</Application>
  <PresentationFormat>Widescreen</PresentationFormat>
  <Paragraphs>402</Paragraphs>
  <Slides>66</Slides>
  <Notes>63</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Depth</vt:lpstr>
      <vt:lpstr>Solar Powered Phone Charging Station</vt:lpstr>
      <vt:lpstr>Overview</vt:lpstr>
      <vt:lpstr>Part 1: Introduction</vt:lpstr>
      <vt:lpstr>Rationale to our Prototype</vt:lpstr>
      <vt:lpstr>Prototype Concept</vt:lpstr>
      <vt:lpstr>PowerPoint Presentation</vt:lpstr>
      <vt:lpstr>Engineering Merit</vt:lpstr>
      <vt:lpstr>Part 2: Scope</vt:lpstr>
      <vt:lpstr>Individual Goals and Objectives</vt:lpstr>
      <vt:lpstr>Individual Goals and Objectives</vt:lpstr>
      <vt:lpstr>Individual Goals and Objectives</vt:lpstr>
      <vt:lpstr>Individual Goals and Objectives</vt:lpstr>
      <vt:lpstr>Customer – Centric Goal</vt:lpstr>
      <vt:lpstr>Engineering Goals</vt:lpstr>
      <vt:lpstr>Sustainability</vt:lpstr>
      <vt:lpstr>Environmental</vt:lpstr>
      <vt:lpstr>Social</vt:lpstr>
      <vt:lpstr>Manufacturability</vt:lpstr>
      <vt:lpstr>Economic</vt:lpstr>
      <vt:lpstr>Prototype Specifications</vt:lpstr>
      <vt:lpstr>Prototype Specifications</vt:lpstr>
      <vt:lpstr>Prototype Specifications</vt:lpstr>
      <vt:lpstr>Constraints?</vt:lpstr>
      <vt:lpstr>Standards, Assumptions, Safety</vt:lpstr>
      <vt:lpstr>Part 3: Implementation</vt:lpstr>
      <vt:lpstr>Proposed Implementation</vt:lpstr>
      <vt:lpstr>Proposed Function Block Diagram</vt:lpstr>
      <vt:lpstr>Demonstrated Implementation</vt:lpstr>
      <vt:lpstr>Solar Panels and Power Diversion</vt:lpstr>
      <vt:lpstr>PowerPoint Presentation</vt:lpstr>
      <vt:lpstr>Arduino 1</vt:lpstr>
      <vt:lpstr>Arduino 2 to Raspberry Pi</vt:lpstr>
      <vt:lpstr>Raspberry Pi</vt:lpstr>
      <vt:lpstr>Raspberry Pi Raspbian (Debian) </vt:lpstr>
      <vt:lpstr>User Interface</vt:lpstr>
      <vt:lpstr>User Interface cont.</vt:lpstr>
      <vt:lpstr>User Interface cont.</vt:lpstr>
      <vt:lpstr>User Interface</vt:lpstr>
      <vt:lpstr>Part 4: Project Evaluation</vt:lpstr>
      <vt:lpstr>Review of Goals and Objectives</vt:lpstr>
      <vt:lpstr>Review of Goals and Objectives</vt:lpstr>
      <vt:lpstr>Review of Goals and Objectives</vt:lpstr>
      <vt:lpstr>Review of Goals and Objectives</vt:lpstr>
      <vt:lpstr>Review of Prototype Specifications</vt:lpstr>
      <vt:lpstr>Feasibility of our Prototype</vt:lpstr>
      <vt:lpstr>PowerPoint Presentation</vt:lpstr>
      <vt:lpstr>PowerPoint Presentation</vt:lpstr>
      <vt:lpstr>Mostly charged battery at 1000mA, 3.3 hrs starting @ 3.6V</vt:lpstr>
      <vt:lpstr>Fully Charged battery at 750mA, 7.7hrs starting @ 3.83 V</vt:lpstr>
      <vt:lpstr>Part 5: Financials</vt:lpstr>
      <vt:lpstr>Proposed Costs</vt:lpstr>
      <vt:lpstr>Proposed Assembly Costs</vt:lpstr>
      <vt:lpstr>Contingency Plan</vt:lpstr>
      <vt:lpstr>Actual Costs</vt:lpstr>
      <vt:lpstr>Initial Development Costs</vt:lpstr>
      <vt:lpstr>Estimated Production Levels</vt:lpstr>
      <vt:lpstr>Estimated Production Cost / Unit</vt:lpstr>
      <vt:lpstr>Suggested Retail Price</vt:lpstr>
      <vt:lpstr>Suggested Retail Price</vt:lpstr>
      <vt:lpstr>Part 6: Prototype Timeline</vt:lpstr>
      <vt:lpstr>Timeline - Hunter</vt:lpstr>
      <vt:lpstr>Timeline - Trevor</vt:lpstr>
      <vt:lpstr>Timeline - Michael</vt:lpstr>
      <vt:lpstr>Timeline - Sheng</vt:lpstr>
      <vt:lpstr>Part 7: Summary and 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trevor_o@me.com</dc:creator>
  <cp:lastModifiedBy>Michael Miller</cp:lastModifiedBy>
  <cp:revision>148</cp:revision>
  <dcterms:created xsi:type="dcterms:W3CDTF">2017-04-26T06:18:31Z</dcterms:created>
  <dcterms:modified xsi:type="dcterms:W3CDTF">2017-05-03T18:37:48Z</dcterms:modified>
</cp:coreProperties>
</file>